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  <Override PartName="/ppt/notesSlides/notesSlide2.xml" ContentType="application/vnd.openxmlformats-officedocument.presentationml.notesSlide+xml"/>
  <Override PartName="/ppt/media/image2.jpeg" ContentType="image/jpeg"/>
  <Override PartName="/ppt/notesSlides/notesSlide3.xml" ContentType="application/vnd.openxmlformats-officedocument.presentationml.notesSlide+xml"/>
  <Override PartName="/ppt/media/image3.jpeg" ContentType="image/jpeg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4.jpeg" ContentType="image/jpeg"/>
  <Override PartName="/ppt/notesSlides/notesSlide7.xml" ContentType="application/vnd.openxmlformats-officedocument.presentationml.notesSlide+xml"/>
  <Override PartName="/ppt/media/image5.jpe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6.jpeg" ContentType="image/jpeg"/>
  <Override PartName="/ppt/notesSlides/notesSlide10.xml" ContentType="application/vnd.openxmlformats-officedocument.presentationml.notesSlide+xml"/>
  <Override PartName="/ppt/media/image7.jpeg" ContentType="image/jpe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1pPr>
    <a:lvl2pPr marL="0" marR="0" indent="457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2pPr>
    <a:lvl3pPr marL="0" marR="0" indent="914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3pPr>
    <a:lvl4pPr marL="0" marR="0" indent="1371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4pPr>
    <a:lvl5pPr marL="0" marR="0" indent="18288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5pPr>
    <a:lvl6pPr marL="0" marR="0" indent="22860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6pPr>
    <a:lvl7pPr marL="0" marR="0" indent="27432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7pPr>
    <a:lvl8pPr marL="0" marR="0" indent="32004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8pPr>
    <a:lvl9pPr marL="0" marR="0" indent="3657600" algn="ctr" defTabSz="2438400" rtl="0" fontAlgn="auto" latinLnBrk="0" hangingPunct="0">
      <a:lnSpc>
        <a:spcPct val="9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Canela Text Regular"/>
        <a:ea typeface="Canela Text Regular"/>
        <a:cs typeface="Canela Text Regular"/>
        <a:sym typeface="Canela Text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217956"/>
              <a:satOff val="14368"/>
              <a:lumOff val="17764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E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571091"/>
              <a:satOff val="15926"/>
              <a:lumOff val="22314"/>
            </a:schemeClr>
          </a:solidFill>
        </a:fill>
      </a:tcStyle>
    </a:firstCol>
    <a:lastRow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45B43B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45B43B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9036"/>
              <a:lumOff val="17111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BD17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FBD17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8A2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C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32C5B9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38100" cap="flat">
              <a:solidFill>
                <a:schemeClr val="accent2">
                  <a:hueOff val="240640"/>
                  <a:satOff val="2542"/>
                  <a:lumOff val="-1319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240640"/>
              <a:satOff val="2542"/>
              <a:lumOff val="-13198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F"/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</Relationships>
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</Relationships>
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rf.se" TargetMode="External"/></Relationships>
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</Relationships>
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</Relationships>
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</Relationships>
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6" name="Shape 156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 här är en presentation med förslag på diskussionsfrågor. Bredda gärna resonemangen och utgå från din egen idrott. 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5" name="Shape 20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Diskutera. Varför uppmuntrar hon Fred? </a:t>
            </a:r>
          </a:p>
          <a:p>
            <a:pPr/>
            <a:r>
              <a:t>Vad spelar det för roll att mamman betalat dyrt?</a:t>
            </a:r>
          </a:p>
          <a:p>
            <a:pPr/>
            <a:r>
              <a:t>Etc.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0" name="Shape 21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Diskutera. Angående en ledarstil som bryter ner och bygger upp. </a:t>
            </a:r>
          </a:p>
          <a:p>
            <a:pPr/>
            <a:r>
              <a:t>Hur lyfts du? Vad motiverar dig?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15" name="Shape 21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Diskutera. Om något går fel, så som i filmen, är slutenheten ett problem. I din skola, skulle du vara trygg i att berätta om kränkningar? I din förening, skulle du vara trygg med att berätta där? </a:t>
            </a:r>
          </a:p>
          <a:p>
            <a:pPr/>
            <a:r>
              <a:t>Vad är en kränkning? (Bredda diskussionen, inkilning etc.) Vad kunde Lyz ha gjort? </a:t>
            </a:r>
          </a:p>
          <a:p>
            <a:pPr/>
          </a:p>
          <a:p>
            <a:pPr/>
            <a:r>
              <a:t>Hitta hjälp hos någon du litar på: Tränare. Mentor. Kurator. Rektor. Skolsköterska. Etc.</a:t>
            </a:r>
          </a:p>
          <a:p>
            <a:pPr/>
            <a:r>
              <a:t>Om det känns jobbigt - Visselblåsaren på rf.se.</a:t>
            </a:r>
          </a:p>
          <a:p>
            <a:pPr/>
          </a:p>
          <a:p>
            <a:p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0" name="Shape 22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På </a:t>
            </a:r>
            <a:r>
              <a:rPr u="sng">
                <a:hlinkClick r:id="rId3" invalidUrl="" action="" tgtFrame="" tooltip="" history="1" highlightClick="0" endSnd="0"/>
              </a:rPr>
              <a:t>rf.se</a:t>
            </a:r>
            <a:r>
              <a:t> finns en visselblåsarfunktion där det går att anmäla kränkningar och annat helt anonymt.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24" name="Shape 22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Anmäla. Visselblåsare. Berätta.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2" name="Shape 16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Ren fakta ur RF:s rapport. Det här är inte ett isolerat idrottsproblem utan ett samhällsproblem. Däremot har man sett att det finns en större risk bland elitidrottare att bli utsatt.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7" name="Shape 16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Diskutera vad som är okej och inte. Det här vill eleverna diskutera. Maktförhållanden, ålder, sexuell relation, kärleksrelation etc. Den så kallade gråzonen.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2" name="Shape 172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Diskutera. Exempel på utsatthet: Isolering, pennalism, ”föräldralös”, härskarteknik etc.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78" name="Shape 178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 kan hända i alla föreningar.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4" name="Shape 184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Varför? Diskutera.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0" name="Shape 19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Trygg idrott är en del av ”Idrotten vill” där idrottens ideologiska grund och förhållningssätt och dess roll i samhället speglas.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5" name="Shape 195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Diskutera! Varför behövs medel? Till vad? Vad förväntas?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0" name="Shape 20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Det här är exempel på svar från föreningarna till varför man tycker det är svårt att ta tag i frågan.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kapare och datum"/>
          <p:cNvSpPr txBox="1"/>
          <p:nvPr>
            <p:ph type="body" sz="quarter" idx="21" hasCustomPrompt="1"/>
          </p:nvPr>
        </p:nvSpPr>
        <p:spPr>
          <a:xfrm>
            <a:off x="1219200" y="11986162"/>
            <a:ext cx="21945599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12" name="Presentationstitel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/>
            </a:lvl1pPr>
          </a:lstStyle>
          <a:p>
            <a:pPr/>
            <a:r>
              <a:t>Presentations­titel</a:t>
            </a:r>
          </a:p>
        </p:txBody>
      </p:sp>
      <p:sp>
        <p:nvSpPr>
          <p:cNvPr id="13" name="Brödtext nivå ett…"/>
          <p:cNvSpPr txBox="1"/>
          <p:nvPr>
            <p:ph type="body" sz="quarter" idx="1" hasCustomPrompt="1"/>
          </p:nvPr>
        </p:nvSpPr>
        <p:spPr>
          <a:xfrm>
            <a:off x="1219200" y="7567579"/>
            <a:ext cx="21945600" cy="2250593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Presentations­undertitel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Uttry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Brödtext nivå ett…"/>
          <p:cNvSpPr txBox="1"/>
          <p:nvPr>
            <p:ph type="body" idx="1" hasCustomPrompt="1"/>
          </p:nvPr>
        </p:nvSpPr>
        <p:spPr>
          <a:xfrm>
            <a:off x="1219200" y="3251200"/>
            <a:ext cx="21945600" cy="66040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800">
                <a:latin typeface="Canela Regular"/>
                <a:ea typeface="Canela Regular"/>
                <a:cs typeface="Canela Regular"/>
                <a:sym typeface="Canela Regular"/>
              </a:defRPr>
            </a:lvl5pPr>
          </a:lstStyle>
          <a:p>
            <a:pPr/>
            <a:r>
              <a:t>Uttryck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ort fakt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Faktainformation"/>
          <p:cNvSpPr txBox="1"/>
          <p:nvPr>
            <p:ph type="body" sz="quarter" idx="21" hasCustomPrompt="1"/>
          </p:nvPr>
        </p:nvSpPr>
        <p:spPr>
          <a:xfrm>
            <a:off x="1219200" y="8462239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Faktainformation</a:t>
            </a:r>
          </a:p>
        </p:txBody>
      </p:sp>
      <p:sp>
        <p:nvSpPr>
          <p:cNvPr id="107" name="Brödtext nivå ett…"/>
          <p:cNvSpPr txBox="1"/>
          <p:nvPr>
            <p:ph type="body" sz="half" idx="1" hasCustomPrompt="1"/>
          </p:nvPr>
        </p:nvSpPr>
        <p:spPr>
          <a:xfrm>
            <a:off x="1219200" y="4214484"/>
            <a:ext cx="21945600" cy="4269708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22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100 %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Tillskrivning"/>
          <p:cNvSpPr txBox="1"/>
          <p:nvPr>
            <p:ph type="body" sz="quarter" idx="21" hasCustomPrompt="1"/>
          </p:nvPr>
        </p:nvSpPr>
        <p:spPr>
          <a:xfrm>
            <a:off x="1219200" y="11100053"/>
            <a:ext cx="21945602" cy="832613"/>
          </a:xfrm>
          <a:prstGeom prst="rect">
            <a:avLst/>
          </a:prstGeom>
        </p:spPr>
        <p:txBody>
          <a:bodyPr anchor="ctr"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Tillskrivning</a:t>
            </a:r>
          </a:p>
        </p:txBody>
      </p:sp>
      <p:sp>
        <p:nvSpPr>
          <p:cNvPr id="116" name="Brödtext nivå ett…"/>
          <p:cNvSpPr txBox="1"/>
          <p:nvPr>
            <p:ph type="body" sz="half" idx="1" hasCustomPrompt="1"/>
          </p:nvPr>
        </p:nvSpPr>
        <p:spPr>
          <a:xfrm>
            <a:off x="1219200" y="4178300"/>
            <a:ext cx="21945600" cy="4416425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1pPr>
            <a:lvl2pPr marL="0" indent="4572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2pPr>
            <a:lvl3pPr marL="0" indent="9144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3pPr>
            <a:lvl4pPr marL="0" indent="13716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4pPr>
            <a:lvl5pPr marL="0" indent="182880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8400">
                <a:latin typeface="+mn-lt"/>
                <a:ea typeface="+mn-ea"/>
                <a:cs typeface="+mn-cs"/>
                <a:sym typeface="Canela Bold"/>
              </a:defRPr>
            </a:lvl5pPr>
          </a:lstStyle>
          <a:p>
            <a:pPr/>
            <a:r>
              <a:t>”Framträdande citat”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– 3 per 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jö mot sky vid solnedgång 2"/>
          <p:cNvSpPr/>
          <p:nvPr>
            <p:ph type="pic" sz="quarter" idx="21"/>
          </p:nvPr>
        </p:nvSpPr>
        <p:spPr>
          <a:xfrm>
            <a:off x="15744825" y="5581752"/>
            <a:ext cx="7365408" cy="828040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Sjö mot sky vid solnedgång 1"/>
          <p:cNvSpPr/>
          <p:nvPr>
            <p:ph type="pic" sz="quarter" idx="22"/>
          </p:nvPr>
        </p:nvSpPr>
        <p:spPr>
          <a:xfrm>
            <a:off x="15363825" y="1270000"/>
            <a:ext cx="8115300" cy="5409006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Sjö och strand i solnedgång"/>
          <p:cNvSpPr/>
          <p:nvPr>
            <p:ph type="pic" idx="23"/>
          </p:nvPr>
        </p:nvSpPr>
        <p:spPr>
          <a:xfrm>
            <a:off x="-63500" y="1270000"/>
            <a:ext cx="167640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jö och strand i solnedgång"/>
          <p:cNvSpPr/>
          <p:nvPr>
            <p:ph type="pic" idx="21"/>
          </p:nvPr>
        </p:nvSpPr>
        <p:spPr>
          <a:xfrm>
            <a:off x="1270000" y="-423334"/>
            <a:ext cx="21844000" cy="145626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jö och strand i solnedgång"/>
          <p:cNvSpPr/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stitel"/>
          <p:cNvSpPr txBox="1"/>
          <p:nvPr>
            <p:ph type="title" hasCustomPrompt="1"/>
          </p:nvPr>
        </p:nvSpPr>
        <p:spPr>
          <a:xfrm>
            <a:off x="1219200" y="3543300"/>
            <a:ext cx="21945600" cy="4267200"/>
          </a:xfrm>
          <a:prstGeom prst="rect">
            <a:avLst/>
          </a:prstGeom>
        </p:spPr>
        <p:txBody>
          <a:bodyPr anchor="b"/>
          <a:lstStyle>
            <a:lvl1pPr>
              <a:defRPr spc="-128" sz="12800">
                <a:solidFill>
                  <a:srgbClr val="FFFFFF"/>
                </a:solidFill>
              </a:defRPr>
            </a:lvl1pPr>
          </a:lstStyle>
          <a:p>
            <a:pPr/>
            <a:r>
              <a:t>Presentations­titel</a:t>
            </a:r>
          </a:p>
        </p:txBody>
      </p:sp>
      <p:sp>
        <p:nvSpPr>
          <p:cNvPr id="23" name="Brödtext nivå ett…"/>
          <p:cNvSpPr txBox="1"/>
          <p:nvPr>
            <p:ph type="body" sz="quarter" idx="1" hasCustomPrompt="1"/>
          </p:nvPr>
        </p:nvSpPr>
        <p:spPr>
          <a:xfrm>
            <a:off x="1219200" y="7569200"/>
            <a:ext cx="21945600" cy="2252112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59" sz="6000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Presentations­undertitel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4" name="Skapare och datum"/>
          <p:cNvSpPr txBox="1"/>
          <p:nvPr>
            <p:ph type="body" sz="quarter" idx="22" hasCustomPrompt="1"/>
          </p:nvPr>
        </p:nvSpPr>
        <p:spPr>
          <a:xfrm>
            <a:off x="1219200" y="11988800"/>
            <a:ext cx="21945602" cy="605791"/>
          </a:xfrm>
          <a:prstGeom prst="rect">
            <a:avLst/>
          </a:prstGeom>
        </p:spPr>
        <p:txBody>
          <a:bodyPr/>
          <a:lstStyle>
            <a:lvl1pPr marL="0" indent="0" algn="ctr" defTabSz="808990">
              <a:lnSpc>
                <a:spcPct val="100000"/>
              </a:lnSpc>
              <a:spcBef>
                <a:spcPts val="0"/>
              </a:spcBef>
              <a:buSzTx/>
              <a:buNone/>
              <a:defRPr spc="-29" sz="2940">
                <a:solidFill>
                  <a:srgbClr val="FFFFFF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</a:lstStyle>
          <a:p>
            <a:pPr/>
            <a:r>
              <a:t>Skapare och datum</a:t>
            </a:r>
          </a:p>
        </p:txBody>
      </p:sp>
      <p:sp>
        <p:nvSpPr>
          <p:cNvPr id="2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bild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Diabildstitel"/>
          <p:cNvSpPr txBox="1"/>
          <p:nvPr>
            <p:ph type="title" hasCustomPrompt="1"/>
          </p:nvPr>
        </p:nvSpPr>
        <p:spPr>
          <a:xfrm>
            <a:off x="1215495" y="4585102"/>
            <a:ext cx="9757338" cy="2540001"/>
          </a:xfrm>
          <a:prstGeom prst="rect">
            <a:avLst/>
          </a:prstGeom>
        </p:spPr>
        <p:txBody>
          <a:bodyPr anchor="b"/>
          <a:lstStyle/>
          <a:p>
            <a:pPr/>
            <a:r>
              <a:t>Diabilds­titel</a:t>
            </a:r>
          </a:p>
        </p:txBody>
      </p:sp>
      <p:sp>
        <p:nvSpPr>
          <p:cNvPr id="33" name="Sjö mot sky vid solnedgång"/>
          <p:cNvSpPr/>
          <p:nvPr>
            <p:ph type="pic" idx="21"/>
          </p:nvPr>
        </p:nvSpPr>
        <p:spPr>
          <a:xfrm>
            <a:off x="9283700" y="1270000"/>
            <a:ext cx="16751300" cy="1117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4" name="Brödtext nivå ett…"/>
          <p:cNvSpPr txBox="1"/>
          <p:nvPr>
            <p:ph type="body" sz="quarter" idx="1" hasCustomPrompt="1"/>
          </p:nvPr>
        </p:nvSpPr>
        <p:spPr>
          <a:xfrm>
            <a:off x="1219200" y="7016750"/>
            <a:ext cx="9753600" cy="5416550"/>
          </a:xfrm>
          <a:prstGeom prst="rect">
            <a:avLst/>
          </a:prstGeom>
        </p:spPr>
        <p:txBody>
          <a:bodyPr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  <a:lvl2pPr marL="0" indent="4572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2pPr>
            <a:lvl3pPr marL="0" indent="9144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3pPr>
            <a:lvl4pPr marL="0" indent="13716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4pPr>
            <a:lvl5pPr marL="0" indent="182880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pc="-4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5pPr>
          </a:lstStyle>
          <a:p>
            <a:pPr/>
            <a:r>
              <a:t>Diabildsundertitel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 och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Diabild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43" name="Brödtext nivå ett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4" name="Diabildsund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45" name="Diabilds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rödtext nivå ett…"/>
          <p:cNvSpPr txBox="1"/>
          <p:nvPr>
            <p:ph type="body" idx="1" hasCustomPrompt="1"/>
          </p:nvPr>
        </p:nvSpPr>
        <p:spPr>
          <a:xfrm>
            <a:off x="1219200" y="4013200"/>
            <a:ext cx="21945600" cy="8487148"/>
          </a:xfrm>
          <a:prstGeom prst="rect">
            <a:avLst/>
          </a:prstGeom>
        </p:spPr>
        <p:txBody>
          <a:bodyPr numCol="2" spcCol="2558384"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el, punkter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Diabildstitel"/>
          <p:cNvSpPr txBox="1"/>
          <p:nvPr>
            <p:ph type="title" hasCustomPrompt="1"/>
          </p:nvPr>
        </p:nvSpPr>
        <p:spPr>
          <a:xfrm>
            <a:off x="1219200" y="774700"/>
            <a:ext cx="9753600" cy="1600200"/>
          </a:xfrm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61" name="Sjö mot sky vid solnedgång"/>
          <p:cNvSpPr/>
          <p:nvPr>
            <p:ph type="pic" idx="21"/>
          </p:nvPr>
        </p:nvSpPr>
        <p:spPr>
          <a:xfrm>
            <a:off x="12192644" y="718588"/>
            <a:ext cx="10972801" cy="1232962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2" name="Diabildsundertitel"/>
          <p:cNvSpPr txBox="1"/>
          <p:nvPr>
            <p:ph type="body" sz="quarter" idx="22" hasCustomPrompt="1"/>
          </p:nvPr>
        </p:nvSpPr>
        <p:spPr>
          <a:xfrm>
            <a:off x="1219200" y="2387600"/>
            <a:ext cx="9757569" cy="832612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63" name="Brödtext nivå ett…"/>
          <p:cNvSpPr txBox="1"/>
          <p:nvPr>
            <p:ph type="body" sz="half" idx="1" hasCustomPrompt="1"/>
          </p:nvPr>
        </p:nvSpPr>
        <p:spPr>
          <a:xfrm>
            <a:off x="1219200" y="4023221"/>
            <a:ext cx="9757569" cy="8384679"/>
          </a:xfrm>
          <a:prstGeom prst="rect">
            <a:avLst/>
          </a:prstGeom>
        </p:spPr>
        <p:txBody>
          <a:bodyPr/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4" name="Diabildsnummer"/>
          <p:cNvSpPr txBox="1"/>
          <p:nvPr>
            <p:ph type="sldNum" sz="quarter" idx="2"/>
          </p:nvPr>
        </p:nvSpPr>
        <p:spPr>
          <a:xfrm>
            <a:off x="11993880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vsni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Avsnittstitel"/>
          <p:cNvSpPr txBox="1"/>
          <p:nvPr>
            <p:ph type="title" hasCustomPrompt="1"/>
          </p:nvPr>
        </p:nvSpPr>
        <p:spPr>
          <a:xfrm>
            <a:off x="1219200" y="3242270"/>
            <a:ext cx="21945600" cy="6604001"/>
          </a:xfrm>
          <a:prstGeom prst="rect">
            <a:avLst/>
          </a:prstGeom>
        </p:spPr>
        <p:txBody>
          <a:bodyPr anchor="ctr"/>
          <a:lstStyle>
            <a:lvl1pPr>
              <a:defRPr spc="0" sz="12800"/>
            </a:lvl1pPr>
          </a:lstStyle>
          <a:p>
            <a:pPr/>
            <a:r>
              <a:t>Avsnittstitel</a:t>
            </a:r>
          </a:p>
        </p:txBody>
      </p:sp>
      <p:sp>
        <p:nvSpPr>
          <p:cNvPr id="72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das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Diabilds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Diabilds­titel</a:t>
            </a:r>
          </a:p>
        </p:txBody>
      </p:sp>
      <p:sp>
        <p:nvSpPr>
          <p:cNvPr id="80" name="Diabildsundertitel"/>
          <p:cNvSpPr txBox="1"/>
          <p:nvPr>
            <p:ph type="body" sz="quarter" idx="21" hasCustomPrompt="1"/>
          </p:nvPr>
        </p:nvSpPr>
        <p:spPr>
          <a:xfrm>
            <a:off x="1219200" y="2384648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Diabildsundertitel</a:t>
            </a:r>
          </a:p>
        </p:txBody>
      </p:sp>
      <p:sp>
        <p:nvSpPr>
          <p:cNvPr id="81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agord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Dagordning, titel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Dagordning, titel</a:t>
            </a:r>
          </a:p>
        </p:txBody>
      </p:sp>
      <p:sp>
        <p:nvSpPr>
          <p:cNvPr id="89" name="Brödtext nivå ett…"/>
          <p:cNvSpPr txBox="1"/>
          <p:nvPr>
            <p:ph type="body" idx="1" hasCustomPrompt="1"/>
          </p:nvPr>
        </p:nvSpPr>
        <p:spPr>
          <a:xfrm>
            <a:off x="1219200" y="4013200"/>
            <a:ext cx="21945600" cy="8385548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1pPr>
            <a:lvl2pPr marL="0" indent="4572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2pPr>
            <a:lvl3pPr marL="0" indent="9144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3pPr>
            <a:lvl4pPr marL="0" indent="13716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4pPr>
            <a:lvl5pPr marL="0" indent="1828800" defTabSz="825500">
              <a:lnSpc>
                <a:spcPct val="100000"/>
              </a:lnSpc>
              <a:buSzTx/>
              <a:buNone/>
              <a:defRPr spc="-136" sz="6800">
                <a:latin typeface="Canela Deck Regular"/>
                <a:ea typeface="Canela Deck Regular"/>
                <a:cs typeface="Canela Deck Regular"/>
                <a:sym typeface="Canela Deck Regular"/>
              </a:defRPr>
            </a:lvl5pPr>
          </a:lstStyle>
          <a:p>
            <a:pPr/>
            <a:r>
              <a:t>Ämnen på dagordningen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0" name="Dagordning, undertitel"/>
          <p:cNvSpPr txBox="1"/>
          <p:nvPr>
            <p:ph type="body" sz="quarter" idx="21" hasCustomPrompt="1"/>
          </p:nvPr>
        </p:nvSpPr>
        <p:spPr>
          <a:xfrm>
            <a:off x="1219200" y="2387115"/>
            <a:ext cx="21945602" cy="832613"/>
          </a:xfrm>
          <a:prstGeom prst="rect">
            <a:avLst/>
          </a:prstGeom>
        </p:spPr>
        <p:txBody>
          <a:bodyPr/>
          <a:lstStyle>
            <a:lvl1pPr marL="0" indent="0" algn="ctr" defTabSz="792479">
              <a:lnSpc>
                <a:spcPct val="100000"/>
              </a:lnSpc>
              <a:spcBef>
                <a:spcPts val="0"/>
              </a:spcBef>
              <a:buSzTx/>
              <a:buNone/>
              <a:defRPr spc="-42" sz="4224"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/>
            <a:r>
              <a:t>Dagordning, undertitel</a:t>
            </a:r>
          </a:p>
        </p:txBody>
      </p:sp>
      <p:sp>
        <p:nvSpPr>
          <p:cNvPr id="91" name="Diabildsnummer"/>
          <p:cNvSpPr txBox="1"/>
          <p:nvPr>
            <p:ph type="sldNum" sz="quarter" idx="2"/>
          </p:nvPr>
        </p:nvSpPr>
        <p:spPr>
          <a:xfrm>
            <a:off x="11991339" y="12684760"/>
            <a:ext cx="408941" cy="4445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bildstitel"/>
          <p:cNvSpPr txBox="1"/>
          <p:nvPr>
            <p:ph type="title" hasCustomPrompt="1"/>
          </p:nvPr>
        </p:nvSpPr>
        <p:spPr>
          <a:xfrm>
            <a:off x="1219200" y="774700"/>
            <a:ext cx="21945600" cy="1727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Diabilds­titel</a:t>
            </a:r>
          </a:p>
        </p:txBody>
      </p:sp>
      <p:sp>
        <p:nvSpPr>
          <p:cNvPr id="3" name="Brödtext nivå ett…"/>
          <p:cNvSpPr txBox="1"/>
          <p:nvPr>
            <p:ph type="body" idx="1" hasCustomPrompt="1"/>
          </p:nvPr>
        </p:nvSpPr>
        <p:spPr>
          <a:xfrm>
            <a:off x="1219200" y="4013200"/>
            <a:ext cx="21948577" cy="848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Diabildspunkttext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Diabildsnummer"/>
          <p:cNvSpPr txBox="1"/>
          <p:nvPr>
            <p:ph type="sldNum" sz="quarter" idx="2"/>
          </p:nvPr>
        </p:nvSpPr>
        <p:spPr>
          <a:xfrm>
            <a:off x="11987530" y="12684760"/>
            <a:ext cx="408941" cy="4445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lnSpc>
                <a:spcPct val="100000"/>
              </a:lnSpc>
              <a:defRPr sz="2000">
                <a:solidFill>
                  <a:srgbClr val="5E5E5E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1pPr>
      <a:lvl2pPr marL="0" marR="0" indent="457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2pPr>
      <a:lvl3pPr marL="0" marR="0" indent="914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3pPr>
      <a:lvl4pPr marL="0" marR="0" indent="1371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4pPr>
      <a:lvl5pPr marL="0" marR="0" indent="18288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5pPr>
      <a:lvl6pPr marL="0" marR="0" indent="22860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6pPr>
      <a:lvl7pPr marL="0" marR="0" indent="27432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7pPr>
      <a:lvl8pPr marL="0" marR="0" indent="32004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8pPr>
      <a:lvl9pPr marL="0" marR="0" indent="3657600" algn="ctr" defTabSz="24384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84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Canela Bold"/>
        </a:defRPr>
      </a:lvl9pPr>
    </p:titleStyle>
    <p:bodyStyle>
      <a:lvl1pPr marL="5461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1pPr>
      <a:lvl2pPr marL="10922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2pPr>
      <a:lvl3pPr marL="16383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3pPr>
      <a:lvl4pPr marL="21844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4pPr>
      <a:lvl5pPr marL="27305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5pPr>
      <a:lvl6pPr marL="32766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6pPr>
      <a:lvl7pPr marL="38227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7pPr>
      <a:lvl8pPr marL="43688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8pPr>
      <a:lvl9pPr marL="4914900" marR="0" indent="-546100" algn="l" defTabSz="2438338" rtl="0" latinLnBrk="0">
        <a:lnSpc>
          <a:spcPct val="90000"/>
        </a:lnSpc>
        <a:spcBef>
          <a:spcPts val="2400"/>
        </a:spcBef>
        <a:spcAft>
          <a:spcPts val="0"/>
        </a:spcAft>
        <a:buClrTx/>
        <a:buSzPct val="150000"/>
        <a:buFontTx/>
        <a:buChar char="•"/>
        <a:tabLst/>
        <a:defRPr b="0" baseline="0" cap="none" i="0" spc="0" strike="noStrike" sz="4400" u="none">
          <a:solidFill>
            <a:srgbClr val="000000"/>
          </a:solidFill>
          <a:uFillTx/>
          <a:latin typeface="Canela Text Regular"/>
          <a:ea typeface="Canela Text Regular"/>
          <a:cs typeface="Canela Text Regular"/>
          <a:sym typeface="Canela Text Regular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chemeClr val="tx1"/>
          </a:solidFill>
          <a:uFillTx/>
          <a:latin typeface="+mn-lt"/>
          <a:ea typeface="+mn-ea"/>
          <a:cs typeface="+mn-cs"/>
          <a:sym typeface="Avenir Next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4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lalom BG3.jpeg" descr="Slalom BG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1267" y="-14827"/>
            <a:ext cx="24458459" cy="13745654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Camilla Göransson &amp; Joakim Wassberg 2022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Camilla Göransson &amp; Joakim Wassberg 2022</a:t>
            </a:r>
          </a:p>
        </p:txBody>
      </p:sp>
      <p:sp>
        <p:nvSpPr>
          <p:cNvPr id="153" name="Sexuell hälsa hos elitidrottare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Sexuell hälsa hos elitidrottare</a:t>
            </a:r>
          </a:p>
        </p:txBody>
      </p:sp>
      <p:sp>
        <p:nvSpPr>
          <p:cNvPr id="154" name="Ett diskussionsunderlag till filmen Slalom för elever vid idrottsgymnasium"/>
          <p:cNvSpPr txBox="1"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Ett diskussionsunderlag till filmen Slalom för elever vid idrottsgymnasium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Sjö mot sky vid solnedgång" descr="Sjö mot sky vid solnedgå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29721" t="0" r="29721" b="0"/>
          <a:stretch>
            <a:fillRect/>
          </a:stretch>
        </p:blipFill>
        <p:spPr>
          <a:xfrm>
            <a:off x="12192644" y="1270000"/>
            <a:ext cx="10922001" cy="11176000"/>
          </a:xfrm>
          <a:prstGeom prst="rect">
            <a:avLst/>
          </a:prstGeom>
        </p:spPr>
      </p:pic>
      <p:sp>
        <p:nvSpPr>
          <p:cNvPr id="203" name="På ett sätt uppmuntrar Lyz tränaren Fred. Varför gör hon det tror du?…"/>
          <p:cNvSpPr txBox="1"/>
          <p:nvPr>
            <p:ph type="body" sz="quarter" idx="1"/>
          </p:nvPr>
        </p:nvSpPr>
        <p:spPr>
          <a:xfrm>
            <a:off x="1219001" y="4187191"/>
            <a:ext cx="9757570" cy="5341618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På ett sätt uppmuntrar Lyz tränaren Fred. Varför gör hon det tror du?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I filmen påminns Lyz om att hennes mamma betalat dyrt för utbildningen. Hur påverkas Lyz av det?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Sjö mot sky vid solnedgång" descr="Sjö mot sky vid solnedgå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13427" t="0" r="49245" b="0"/>
          <a:stretch>
            <a:fillRect/>
          </a:stretch>
        </p:blipFill>
        <p:spPr>
          <a:xfrm>
            <a:off x="12120067" y="-4366"/>
            <a:ext cx="12234341" cy="13724703"/>
          </a:xfrm>
          <a:prstGeom prst="rect">
            <a:avLst/>
          </a:prstGeom>
        </p:spPr>
      </p:pic>
      <p:sp>
        <p:nvSpPr>
          <p:cNvPr id="208" name="Hur anser du att en bra tränare /lärare /mentor ska vara?…"/>
          <p:cNvSpPr txBox="1"/>
          <p:nvPr>
            <p:ph type="body" sz="quarter" idx="1"/>
          </p:nvPr>
        </p:nvSpPr>
        <p:spPr>
          <a:xfrm>
            <a:off x="1219001" y="5253928"/>
            <a:ext cx="9757570" cy="3208144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Hur anser du att en bra tränare /lärare /mentor ska vara?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Vad motiverar dig?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Sjö mot sky vid solnedgång" descr="Sjö mot sky vid solnedgå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45682" t="0" r="16989" b="0"/>
          <a:stretch>
            <a:fillRect/>
          </a:stretch>
        </p:blipFill>
        <p:spPr>
          <a:xfrm>
            <a:off x="12120067" y="-4366"/>
            <a:ext cx="12234341" cy="13724703"/>
          </a:xfrm>
          <a:prstGeom prst="rect">
            <a:avLst/>
          </a:prstGeom>
        </p:spPr>
      </p:pic>
      <p:sp>
        <p:nvSpPr>
          <p:cNvPr id="213" name="Lyz skola är en skyddad värld med begränsad insyn. Hur skulle skolan kunnat skydda Lyz?…"/>
          <p:cNvSpPr txBox="1"/>
          <p:nvPr>
            <p:ph type="body" sz="half" idx="1"/>
          </p:nvPr>
        </p:nvSpPr>
        <p:spPr>
          <a:xfrm>
            <a:off x="1219001" y="4000847"/>
            <a:ext cx="9757570" cy="8384680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Lyz skola är en skyddad värld med begränsad insyn. Hur skulle skolan kunnat skydda Lyz?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Vet du hur och var du hittar hjälp om du behöver det?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Skärmavbild 2022-04-28 kl. 12.31.03.png" descr="Skärmavbild 2022-04-28 kl. 12.31.0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9159" y="-109354"/>
            <a:ext cx="24442318" cy="13934708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Pil"/>
          <p:cNvSpPr/>
          <p:nvPr/>
        </p:nvSpPr>
        <p:spPr>
          <a:xfrm rot="1683735">
            <a:off x="15954180" y="9320435"/>
            <a:ext cx="5434248" cy="3723339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D34539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1130300">
              <a:lnSpc>
                <a:spcPct val="100000"/>
              </a:lnSpc>
              <a:defRPr sz="3200">
                <a:solidFill>
                  <a:srgbClr val="FFFFFF"/>
                </a:solidFill>
                <a:latin typeface="Avenir Next Regular"/>
                <a:ea typeface="Avenir Next Regular"/>
                <a:cs typeface="Avenir Next Regular"/>
                <a:sym typeface="Avenir Next Regular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1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Vågar du?…"/>
          <p:cNvSpPr txBox="1"/>
          <p:nvPr>
            <p:ph type="body" idx="4294967295"/>
          </p:nvPr>
        </p:nvSpPr>
        <p:spPr>
          <a:xfrm>
            <a:off x="1219199" y="3111468"/>
            <a:ext cx="21945601" cy="7493064"/>
          </a:xfrm>
          <a:prstGeom prst="rect">
            <a:avLst/>
          </a:prstGeom>
        </p:spPr>
        <p:txBody>
          <a:bodyPr anchor="ctr"/>
          <a:lstStyle/>
          <a:p>
            <a: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Vågar du?</a:t>
            </a:r>
          </a:p>
          <a:p>
            <a: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Har du mod nog?</a:t>
            </a:r>
          </a:p>
          <a:p>
            <a:pPr marL="0" indent="0" algn="ctr" defTabSz="2438400">
              <a:lnSpc>
                <a:spcPct val="80000"/>
              </a:lnSpc>
              <a:spcBef>
                <a:spcPts val="0"/>
              </a:spcBef>
              <a:buSzTx/>
              <a:buNone/>
              <a:defRPr sz="12000">
                <a:solidFill>
                  <a:srgbClr val="FFFFFF"/>
                </a:solidFill>
                <a:latin typeface="+mn-lt"/>
                <a:ea typeface="+mn-ea"/>
                <a:cs typeface="+mn-cs"/>
                <a:sym typeface="Canela Bold"/>
              </a:defRPr>
            </a:pPr>
            <a:r>
              <a:t>Att reagera.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" name="Slalom BG6.jpeg" descr="Slalom BG6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242334" y="-27986"/>
            <a:ext cx="32868668" cy="13771971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Källa: RF:s rapport Från policy till praktik - mot sexuella övergrepp inom idrotten"/>
          <p:cNvSpPr txBox="1"/>
          <p:nvPr>
            <p:ph type="body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Källa: RF:s rapport </a:t>
            </a:r>
            <a:r>
              <a:rPr i="1"/>
              <a:t>Från policy till praktik - mot sexuella övergrepp inom idrotten</a:t>
            </a:r>
          </a:p>
        </p:txBody>
      </p:sp>
      <p:sp>
        <p:nvSpPr>
          <p:cNvPr id="160" name="13 % av barn och ungdomar inom idrotten har blivit utsatta för övergrepp.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13 % av barn och ungdomar inom idrotten har blivit utsatta för övergrepp.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18% flickor och 8% pojkar.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Sjö mot sky vid solnedgång" descr="Sjö mot sky vid solnedgå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31458" t="113" r="31458" b="113"/>
          <a:stretch>
            <a:fillRect/>
          </a:stretch>
        </p:blipFill>
        <p:spPr>
          <a:xfrm>
            <a:off x="12192644" y="823"/>
            <a:ext cx="12202518" cy="13714353"/>
          </a:xfrm>
          <a:prstGeom prst="rect">
            <a:avLst/>
          </a:prstGeom>
        </p:spPr>
      </p:pic>
      <p:sp>
        <p:nvSpPr>
          <p:cNvPr id="165" name="Risken för övergrepp ökar med högre tävlingsnivå…"/>
          <p:cNvSpPr txBox="1"/>
          <p:nvPr>
            <p:ph type="body" sz="half" idx="1"/>
          </p:nvPr>
        </p:nvSpPr>
        <p:spPr>
          <a:xfrm>
            <a:off x="1219200" y="3821558"/>
            <a:ext cx="9757569" cy="858634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Risken för övergrepp ökar med högre tävlingsnivå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Det finns tränare som inleder sexuella relationer med sina adepter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Sjö mot sky vid solnedgång" descr="Sjö mot sky vid solnedgå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50002" t="3827" r="0" b="0"/>
          <a:stretch>
            <a:fillRect/>
          </a:stretch>
        </p:blipFill>
        <p:spPr>
          <a:xfrm>
            <a:off x="12192644" y="9541"/>
            <a:ext cx="12230422" cy="13221535"/>
          </a:xfrm>
          <a:prstGeom prst="rect">
            <a:avLst/>
          </a:prstGeom>
        </p:spPr>
      </p:pic>
      <p:sp>
        <p:nvSpPr>
          <p:cNvPr id="170" name="Tror du att det här skulle kunna hända i din förening?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Tror du att det här skulle kunna hända i din förening?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Lyz blir våldtagen, men är också utsatt på andra sätt. Vilka?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Slalom BG3.jpeg" descr="Slalom BG3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77054" y="-37208"/>
            <a:ext cx="24538108" cy="13790416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I sex av tio förbund har sexuella övergrepp hanterats.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I sex av tio förbund har sexuella övergrepp hanterats.</a:t>
            </a:r>
          </a:p>
        </p:txBody>
      </p:sp>
      <p:sp>
        <p:nvSpPr>
          <p:cNvPr id="176" name="Källa: RF:s rapport Från policy till praktik - mot sexuella övergrepp inom idrotten"/>
          <p:cNvSpPr txBox="1"/>
          <p:nvPr/>
        </p:nvSpPr>
        <p:spPr>
          <a:xfrm>
            <a:off x="1219200" y="11100053"/>
            <a:ext cx="21945602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792479">
              <a:lnSpc>
                <a:spcPct val="100000"/>
              </a:lnSpc>
              <a:defRPr spc="-42" sz="42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Källa: RF:s rapport </a:t>
            </a:r>
            <a:r>
              <a:rPr i="1"/>
              <a:t>Från policy till praktik - mot sexuella övergrepp inom idrotten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Slalom BG.jpeg" descr="Slalom BG.jpeg"/>
          <p:cNvPicPr>
            <a:picLocks noChangeAspect="1"/>
          </p:cNvPicPr>
          <p:nvPr/>
        </p:nvPicPr>
        <p:blipFill>
          <a:blip r:embed="rId3">
            <a:extLst/>
          </a:blip>
          <a:srcRect l="13618" t="1118" r="13618" b="1118"/>
          <a:stretch>
            <a:fillRect/>
          </a:stretch>
        </p:blipFill>
        <p:spPr>
          <a:xfrm>
            <a:off x="13592" y="6107"/>
            <a:ext cx="24356816" cy="13703786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Många av dessa fall ses som…"/>
          <p:cNvSpPr txBox="1"/>
          <p:nvPr>
            <p:ph type="body" sz="half" idx="1"/>
          </p:nvPr>
        </p:nvSpPr>
        <p:spPr>
          <a:xfrm>
            <a:off x="1219200" y="4649787"/>
            <a:ext cx="21945600" cy="4416426"/>
          </a:xfrm>
          <a:prstGeom prst="rect">
            <a:avLst/>
          </a:prstGeom>
        </p:spPr>
        <p:txBody>
          <a:bodyPr/>
          <a:lstStyle/>
          <a:p>
            <a:pPr defTabSz="1901951">
              <a:defRPr sz="6551">
                <a:solidFill>
                  <a:srgbClr val="FFFFFF"/>
                </a:solidFill>
              </a:defRPr>
            </a:pPr>
            <a:r>
              <a:t>Många av dessa fall ses som </a:t>
            </a:r>
          </a:p>
          <a:p>
            <a:pPr defTabSz="1901951">
              <a:defRPr sz="6551">
                <a:solidFill>
                  <a:srgbClr val="FFFFFF"/>
                </a:solidFill>
              </a:defRPr>
            </a:pPr>
            <a:r>
              <a:t>”olämpligt beteende”</a:t>
            </a:r>
          </a:p>
          <a:p>
            <a:pPr defTabSz="1901951">
              <a:defRPr sz="6551">
                <a:solidFill>
                  <a:srgbClr val="FFFFFF"/>
                </a:solidFill>
              </a:defRPr>
            </a:pPr>
            <a:r>
              <a:t>Inte sexuella övergrepp </a:t>
            </a:r>
          </a:p>
        </p:txBody>
      </p:sp>
      <p:sp>
        <p:nvSpPr>
          <p:cNvPr id="182" name="Källa: RF:s rapport Från policy till praktik - mot sexuella övergrepp inom idrotten"/>
          <p:cNvSpPr txBox="1"/>
          <p:nvPr/>
        </p:nvSpPr>
        <p:spPr>
          <a:xfrm>
            <a:off x="1219200" y="11100053"/>
            <a:ext cx="21945602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792479">
              <a:lnSpc>
                <a:spcPct val="100000"/>
              </a:lnSpc>
              <a:defRPr spc="-42" sz="42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Källa: RF:s rapport </a:t>
            </a:r>
            <a:r>
              <a:rPr i="1"/>
              <a:t>Från policy till praktik - mot sexuella övergrepp inom idrotten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Slalom BG5.jpeg" descr="Slalom BG5.jpeg"/>
          <p:cNvPicPr>
            <a:picLocks noChangeAspect="1"/>
          </p:cNvPicPr>
          <p:nvPr/>
        </p:nvPicPr>
        <p:blipFill>
          <a:blip r:embed="rId3">
            <a:extLst/>
          </a:blip>
          <a:srcRect l="8048" t="12613" r="10259" b="5694"/>
          <a:stretch>
            <a:fillRect/>
          </a:stretch>
        </p:blipFill>
        <p:spPr>
          <a:xfrm>
            <a:off x="-2013748" y="-850107"/>
            <a:ext cx="26734664" cy="16842840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Fem av tio specialidrottsförbund har fått medel till temat trygg idrott."/>
          <p:cNvSpPr txBox="1"/>
          <p:nvPr>
            <p:ph type="body" sz="half" idx="1"/>
          </p:nvPr>
        </p:nvSpPr>
        <p:spPr>
          <a:xfrm>
            <a:off x="1219200" y="4649787"/>
            <a:ext cx="21945600" cy="44164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Fem av tio specialidrottsförbund har fått medel till temat trygg idrott.</a:t>
            </a:r>
          </a:p>
        </p:txBody>
      </p:sp>
      <p:sp>
        <p:nvSpPr>
          <p:cNvPr id="188" name="Källa: RF:s rapport Från policy till praktik - mot sexuella övergrepp inom idrotten"/>
          <p:cNvSpPr txBox="1"/>
          <p:nvPr/>
        </p:nvSpPr>
        <p:spPr>
          <a:xfrm>
            <a:off x="1219200" y="11100053"/>
            <a:ext cx="21945602" cy="8326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defTabSz="792479">
              <a:lnSpc>
                <a:spcPct val="100000"/>
              </a:lnSpc>
              <a:defRPr spc="-42" sz="4224">
                <a:solidFill>
                  <a:srgbClr val="FFFFFF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pPr>
            <a:r>
              <a:t>Källa: RF:s rapport </a:t>
            </a:r>
            <a:r>
              <a:rPr i="1"/>
              <a:t>Från policy till praktik - mot sexuella övergrepp inom idrotten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Slalom BG5.jpeg" descr="Slalom BG5.jpeg"/>
          <p:cNvPicPr>
            <a:picLocks noChangeAspect="1"/>
          </p:cNvPicPr>
          <p:nvPr/>
        </p:nvPicPr>
        <p:blipFill>
          <a:blip r:embed="rId3">
            <a:extLst/>
          </a:blip>
          <a:srcRect l="8048" t="12613" r="10259" b="5694"/>
          <a:stretch>
            <a:fillRect/>
          </a:stretch>
        </p:blipFill>
        <p:spPr>
          <a:xfrm>
            <a:off x="-2013748" y="-850107"/>
            <a:ext cx="26734664" cy="1684284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Varför?"/>
          <p:cNvSpPr txBox="1"/>
          <p:nvPr>
            <p:ph type="body" sz="half" idx="1"/>
          </p:nvPr>
        </p:nvSpPr>
        <p:spPr>
          <a:xfrm>
            <a:off x="1219200" y="4649787"/>
            <a:ext cx="21945600" cy="4416426"/>
          </a:xfrm>
          <a:prstGeom prst="rect">
            <a:avLst/>
          </a:prstGeom>
        </p:spPr>
        <p:txBody>
          <a:bodyPr/>
          <a:lstStyle>
            <a:lvl1pPr defTabSz="1828800">
              <a:defRPr sz="22500">
                <a:solidFill>
                  <a:srgbClr val="FFFFFF"/>
                </a:solidFill>
              </a:defRPr>
            </a:lvl1pPr>
          </a:lstStyle>
          <a:p>
            <a:pPr/>
            <a:r>
              <a:t>Varför?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Sjö mot sky vid solnedgång" descr="Sjö mot sky vid solnedgång"/>
          <p:cNvPicPr>
            <a:picLocks noChangeAspect="1"/>
          </p:cNvPicPr>
          <p:nvPr>
            <p:ph type="pic" idx="21"/>
          </p:nvPr>
        </p:nvPicPr>
        <p:blipFill>
          <a:blip r:embed="rId3">
            <a:extLst/>
          </a:blip>
          <a:srcRect l="0" t="12323" r="0" b="12323"/>
          <a:stretch>
            <a:fillRect/>
          </a:stretch>
        </p:blipFill>
        <p:spPr>
          <a:xfrm>
            <a:off x="12120067" y="-4366"/>
            <a:ext cx="12234341" cy="13724703"/>
          </a:xfrm>
          <a:prstGeom prst="rect">
            <a:avLst/>
          </a:prstGeom>
        </p:spPr>
      </p:pic>
      <p:sp>
        <p:nvSpPr>
          <p:cNvPr id="198" name="Det finns inte nog med vuxna för att vara i omklädningsrummet.…"/>
          <p:cNvSpPr txBox="1"/>
          <p:nvPr>
            <p:ph type="body" sz="half" idx="1"/>
          </p:nvPr>
        </p:nvSpPr>
        <p:spPr>
          <a:xfrm>
            <a:off x="1219001" y="3378644"/>
            <a:ext cx="9757570" cy="6958712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FF"/>
                </a:solidFill>
              </a:defRPr>
            </a:pPr>
            <a:r>
              <a:t>Det finns inte nog med vuxna för att vara i omklädningsrummet.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Vi ska bli bäst på sport, resten är inte lika viktigt.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Machokultur.</a:t>
            </a:r>
          </a:p>
          <a:p>
            <a:pPr>
              <a:defRPr>
                <a:solidFill>
                  <a:srgbClr val="FFFFFF"/>
                </a:solidFill>
              </a:defRPr>
            </a:pPr>
            <a:r>
              <a:t>Värdegrund är inget konkret resultat.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3_ClassicWhite">
  <a:themeElements>
    <a:clrScheme name="23_Clas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3E74D1"/>
      </a:accent1>
      <a:accent2>
        <a:srgbClr val="33C5B9"/>
      </a:accent2>
      <a:accent3>
        <a:srgbClr val="45B53C"/>
      </a:accent3>
      <a:accent4>
        <a:srgbClr val="FFBD16"/>
      </a:accent4>
      <a:accent5>
        <a:srgbClr val="E22146"/>
      </a:accent5>
      <a:accent6>
        <a:srgbClr val="836BB7"/>
      </a:accent6>
      <a:hlink>
        <a:srgbClr val="0000FF"/>
      </a:hlink>
      <a:folHlink>
        <a:srgbClr val="FF00FF"/>
      </a:folHlink>
    </a:clrScheme>
    <a:fontScheme name="23_ClassicWhite">
      <a:majorFont>
        <a:latin typeface="Canela Bold"/>
        <a:ea typeface="Canela Bold"/>
        <a:cs typeface="Canela Bold"/>
      </a:majorFont>
      <a:minorFont>
        <a:latin typeface="Canela Bold"/>
        <a:ea typeface="Canela Bold"/>
        <a:cs typeface="Canela Bold"/>
      </a:minorFont>
    </a:fontScheme>
    <a:fmtScheme name="23_Clas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11303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Avenir Next Regular"/>
            <a:ea typeface="Avenir Next Regular"/>
            <a:cs typeface="Avenir Next Regular"/>
            <a:sym typeface="Avenir N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400" rtl="0" fontAlgn="auto" latinLnBrk="0" hangingPunct="0">
          <a:lnSpc>
            <a:spcPct val="9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Canela Text Regular"/>
            <a:ea typeface="Canela Text Regular"/>
            <a:cs typeface="Canela Text Regular"/>
            <a:sym typeface="Canela Tex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