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70" r:id="rId3"/>
    <p:sldId id="256" r:id="rId4"/>
    <p:sldId id="261" r:id="rId5"/>
    <p:sldId id="257" r:id="rId6"/>
    <p:sldId id="262" r:id="rId7"/>
    <p:sldId id="265" r:id="rId8"/>
    <p:sldId id="260" r:id="rId9"/>
    <p:sldId id="258" r:id="rId10"/>
    <p:sldId id="267" r:id="rId11"/>
    <p:sldId id="264" r:id="rId12"/>
    <p:sldId id="269" r:id="rId1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14131D-3C54-284C-980A-283633DF60D9}" v="2" dt="2021-11-17T12:32:37.8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91" d="100"/>
          <a:sy n="91" d="100"/>
        </p:scale>
        <p:origin x="208" y="8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kim Wassberg" userId="8687bc8c-2c7f-473e-bc7e-5d5708050e5b" providerId="ADAL" clId="{3B14131D-3C54-284C-980A-283633DF60D9}"/>
    <pc:docChg chg="undo custSel modSld">
      <pc:chgData name="Joakim Wassberg" userId="8687bc8c-2c7f-473e-bc7e-5d5708050e5b" providerId="ADAL" clId="{3B14131D-3C54-284C-980A-283633DF60D9}" dt="2021-11-25T07:18:21.147" v="121" actId="1076"/>
      <pc:docMkLst>
        <pc:docMk/>
      </pc:docMkLst>
      <pc:sldChg chg="modSp mod">
        <pc:chgData name="Joakim Wassberg" userId="8687bc8c-2c7f-473e-bc7e-5d5708050e5b" providerId="ADAL" clId="{3B14131D-3C54-284C-980A-283633DF60D9}" dt="2021-11-25T07:13:40.279" v="77" actId="1076"/>
        <pc:sldMkLst>
          <pc:docMk/>
          <pc:sldMk cId="1413760619" sldId="256"/>
        </pc:sldMkLst>
        <pc:spChg chg="mod">
          <ac:chgData name="Joakim Wassberg" userId="8687bc8c-2c7f-473e-bc7e-5d5708050e5b" providerId="ADAL" clId="{3B14131D-3C54-284C-980A-283633DF60D9}" dt="2021-11-25T07:13:40.279" v="77" actId="1076"/>
          <ac:spMkLst>
            <pc:docMk/>
            <pc:sldMk cId="1413760619" sldId="256"/>
            <ac:spMk id="2" creationId="{8363BEAD-F844-484E-8FA3-1F90034BD40D}"/>
          </ac:spMkLst>
        </pc:spChg>
      </pc:sldChg>
      <pc:sldChg chg="modSp mod">
        <pc:chgData name="Joakim Wassberg" userId="8687bc8c-2c7f-473e-bc7e-5d5708050e5b" providerId="ADAL" clId="{3B14131D-3C54-284C-980A-283633DF60D9}" dt="2021-11-25T07:15:07.748" v="90" actId="1076"/>
        <pc:sldMkLst>
          <pc:docMk/>
          <pc:sldMk cId="2205633458" sldId="257"/>
        </pc:sldMkLst>
        <pc:spChg chg="mod">
          <ac:chgData name="Joakim Wassberg" userId="8687bc8c-2c7f-473e-bc7e-5d5708050e5b" providerId="ADAL" clId="{3B14131D-3C54-284C-980A-283633DF60D9}" dt="2021-11-25T07:15:07.748" v="90" actId="1076"/>
          <ac:spMkLst>
            <pc:docMk/>
            <pc:sldMk cId="2205633458" sldId="257"/>
            <ac:spMk id="2" creationId="{8363BEAD-F844-484E-8FA3-1F90034BD40D}"/>
          </ac:spMkLst>
        </pc:spChg>
      </pc:sldChg>
      <pc:sldChg chg="modSp mod">
        <pc:chgData name="Joakim Wassberg" userId="8687bc8c-2c7f-473e-bc7e-5d5708050e5b" providerId="ADAL" clId="{3B14131D-3C54-284C-980A-283633DF60D9}" dt="2021-11-25T07:17:32.682" v="117" actId="20577"/>
        <pc:sldMkLst>
          <pc:docMk/>
          <pc:sldMk cId="1870038597" sldId="258"/>
        </pc:sldMkLst>
        <pc:spChg chg="mod">
          <ac:chgData name="Joakim Wassberg" userId="8687bc8c-2c7f-473e-bc7e-5d5708050e5b" providerId="ADAL" clId="{3B14131D-3C54-284C-980A-283633DF60D9}" dt="2021-11-25T07:17:32.682" v="117" actId="20577"/>
          <ac:spMkLst>
            <pc:docMk/>
            <pc:sldMk cId="1870038597" sldId="258"/>
            <ac:spMk id="2" creationId="{8363BEAD-F844-484E-8FA3-1F90034BD40D}"/>
          </ac:spMkLst>
        </pc:spChg>
      </pc:sldChg>
      <pc:sldChg chg="modSp mod">
        <pc:chgData name="Joakim Wassberg" userId="8687bc8c-2c7f-473e-bc7e-5d5708050e5b" providerId="ADAL" clId="{3B14131D-3C54-284C-980A-283633DF60D9}" dt="2021-11-25T07:12:35.899" v="62" actId="1076"/>
        <pc:sldMkLst>
          <pc:docMk/>
          <pc:sldMk cId="443043901" sldId="259"/>
        </pc:sldMkLst>
        <pc:spChg chg="mod">
          <ac:chgData name="Joakim Wassberg" userId="8687bc8c-2c7f-473e-bc7e-5d5708050e5b" providerId="ADAL" clId="{3B14131D-3C54-284C-980A-283633DF60D9}" dt="2021-11-25T07:12:35.899" v="62" actId="1076"/>
          <ac:spMkLst>
            <pc:docMk/>
            <pc:sldMk cId="443043901" sldId="259"/>
            <ac:spMk id="2" creationId="{8363BEAD-F844-484E-8FA3-1F90034BD40D}"/>
          </ac:spMkLst>
        </pc:spChg>
        <pc:picChg chg="mod">
          <ac:chgData name="Joakim Wassberg" userId="8687bc8c-2c7f-473e-bc7e-5d5708050e5b" providerId="ADAL" clId="{3B14131D-3C54-284C-980A-283633DF60D9}" dt="2021-11-17T12:32:37.831" v="1" actId="1076"/>
          <ac:picMkLst>
            <pc:docMk/>
            <pc:sldMk cId="443043901" sldId="259"/>
            <ac:picMk id="1026" creationId="{2DF484E0-2DA9-41FA-8527-36AD15C069AF}"/>
          </ac:picMkLst>
        </pc:picChg>
      </pc:sldChg>
      <pc:sldChg chg="modSp mod">
        <pc:chgData name="Joakim Wassberg" userId="8687bc8c-2c7f-473e-bc7e-5d5708050e5b" providerId="ADAL" clId="{3B14131D-3C54-284C-980A-283633DF60D9}" dt="2021-11-25T07:17:07.185" v="111" actId="1076"/>
        <pc:sldMkLst>
          <pc:docMk/>
          <pc:sldMk cId="3061340221" sldId="260"/>
        </pc:sldMkLst>
        <pc:spChg chg="mod">
          <ac:chgData name="Joakim Wassberg" userId="8687bc8c-2c7f-473e-bc7e-5d5708050e5b" providerId="ADAL" clId="{3B14131D-3C54-284C-980A-283633DF60D9}" dt="2021-11-25T07:17:07.185" v="111" actId="1076"/>
          <ac:spMkLst>
            <pc:docMk/>
            <pc:sldMk cId="3061340221" sldId="260"/>
            <ac:spMk id="2" creationId="{8363BEAD-F844-484E-8FA3-1F90034BD40D}"/>
          </ac:spMkLst>
        </pc:spChg>
      </pc:sldChg>
      <pc:sldChg chg="modSp mod">
        <pc:chgData name="Joakim Wassberg" userId="8687bc8c-2c7f-473e-bc7e-5d5708050e5b" providerId="ADAL" clId="{3B14131D-3C54-284C-980A-283633DF60D9}" dt="2021-11-25T07:14:02.693" v="79" actId="1076"/>
        <pc:sldMkLst>
          <pc:docMk/>
          <pc:sldMk cId="2619106790" sldId="261"/>
        </pc:sldMkLst>
        <pc:spChg chg="mod">
          <ac:chgData name="Joakim Wassberg" userId="8687bc8c-2c7f-473e-bc7e-5d5708050e5b" providerId="ADAL" clId="{3B14131D-3C54-284C-980A-283633DF60D9}" dt="2021-11-25T07:14:02.693" v="79" actId="1076"/>
          <ac:spMkLst>
            <pc:docMk/>
            <pc:sldMk cId="2619106790" sldId="261"/>
            <ac:spMk id="6" creationId="{FFBF4F16-1BF9-4099-8E49-B38F14D873D1}"/>
          </ac:spMkLst>
        </pc:spChg>
      </pc:sldChg>
      <pc:sldChg chg="modSp mod">
        <pc:chgData name="Joakim Wassberg" userId="8687bc8c-2c7f-473e-bc7e-5d5708050e5b" providerId="ADAL" clId="{3B14131D-3C54-284C-980A-283633DF60D9}" dt="2021-11-25T07:15:26.316" v="92" actId="1076"/>
        <pc:sldMkLst>
          <pc:docMk/>
          <pc:sldMk cId="2355418975" sldId="262"/>
        </pc:sldMkLst>
        <pc:spChg chg="mod">
          <ac:chgData name="Joakim Wassberg" userId="8687bc8c-2c7f-473e-bc7e-5d5708050e5b" providerId="ADAL" clId="{3B14131D-3C54-284C-980A-283633DF60D9}" dt="2021-11-25T07:15:26.316" v="92" actId="1076"/>
          <ac:spMkLst>
            <pc:docMk/>
            <pc:sldMk cId="2355418975" sldId="262"/>
            <ac:spMk id="6" creationId="{DD50E1C6-C536-4DBA-A4D3-EF63611BAF21}"/>
          </ac:spMkLst>
        </pc:spChg>
      </pc:sldChg>
      <pc:sldChg chg="modSp mod">
        <pc:chgData name="Joakim Wassberg" userId="8687bc8c-2c7f-473e-bc7e-5d5708050e5b" providerId="ADAL" clId="{3B14131D-3C54-284C-980A-283633DF60D9}" dt="2021-11-25T07:18:21.147" v="121" actId="1076"/>
        <pc:sldMkLst>
          <pc:docMk/>
          <pc:sldMk cId="1278441503" sldId="264"/>
        </pc:sldMkLst>
        <pc:spChg chg="mod">
          <ac:chgData name="Joakim Wassberg" userId="8687bc8c-2c7f-473e-bc7e-5d5708050e5b" providerId="ADAL" clId="{3B14131D-3C54-284C-980A-283633DF60D9}" dt="2021-11-25T07:18:14.531" v="119" actId="1076"/>
          <ac:spMkLst>
            <pc:docMk/>
            <pc:sldMk cId="1278441503" sldId="264"/>
            <ac:spMk id="6" creationId="{E9F5ED49-F520-4ED0-8EA6-523CA10CA2F4}"/>
          </ac:spMkLst>
        </pc:spChg>
        <pc:spChg chg="mod">
          <ac:chgData name="Joakim Wassberg" userId="8687bc8c-2c7f-473e-bc7e-5d5708050e5b" providerId="ADAL" clId="{3B14131D-3C54-284C-980A-283633DF60D9}" dt="2021-11-25T07:18:17.746" v="120" actId="1076"/>
          <ac:spMkLst>
            <pc:docMk/>
            <pc:sldMk cId="1278441503" sldId="264"/>
            <ac:spMk id="8" creationId="{A50DC964-0994-43C3-B5DF-C8D322115EB6}"/>
          </ac:spMkLst>
        </pc:spChg>
        <pc:spChg chg="mod">
          <ac:chgData name="Joakim Wassberg" userId="8687bc8c-2c7f-473e-bc7e-5d5708050e5b" providerId="ADAL" clId="{3B14131D-3C54-284C-980A-283633DF60D9}" dt="2021-11-25T07:18:21.147" v="121" actId="1076"/>
          <ac:spMkLst>
            <pc:docMk/>
            <pc:sldMk cId="1278441503" sldId="264"/>
            <ac:spMk id="10" creationId="{88F612BD-10BA-461A-863F-337816BAB9F7}"/>
          </ac:spMkLst>
        </pc:spChg>
      </pc:sldChg>
      <pc:sldChg chg="modSp mod">
        <pc:chgData name="Joakim Wassberg" userId="8687bc8c-2c7f-473e-bc7e-5d5708050e5b" providerId="ADAL" clId="{3B14131D-3C54-284C-980A-283633DF60D9}" dt="2021-11-25T07:16:49.728" v="107" actId="1076"/>
        <pc:sldMkLst>
          <pc:docMk/>
          <pc:sldMk cId="2716985957" sldId="265"/>
        </pc:sldMkLst>
        <pc:spChg chg="mod">
          <ac:chgData name="Joakim Wassberg" userId="8687bc8c-2c7f-473e-bc7e-5d5708050e5b" providerId="ADAL" clId="{3B14131D-3C54-284C-980A-283633DF60D9}" dt="2021-11-25T07:16:13.174" v="99" actId="1076"/>
          <ac:spMkLst>
            <pc:docMk/>
            <pc:sldMk cId="2716985957" sldId="265"/>
            <ac:spMk id="2" creationId="{8363BEAD-F844-484E-8FA3-1F90034BD40D}"/>
          </ac:spMkLst>
        </pc:spChg>
        <pc:spChg chg="mod">
          <ac:chgData name="Joakim Wassberg" userId="8687bc8c-2c7f-473e-bc7e-5d5708050e5b" providerId="ADAL" clId="{3B14131D-3C54-284C-980A-283633DF60D9}" dt="2021-11-25T07:16:49.728" v="107" actId="1076"/>
          <ac:spMkLst>
            <pc:docMk/>
            <pc:sldMk cId="2716985957" sldId="265"/>
            <ac:spMk id="6" creationId="{9BFC0CC4-401E-4DC4-9AAE-39B711394E77}"/>
          </ac:spMkLst>
        </pc:spChg>
        <pc:spChg chg="mod">
          <ac:chgData name="Joakim Wassberg" userId="8687bc8c-2c7f-473e-bc7e-5d5708050e5b" providerId="ADAL" clId="{3B14131D-3C54-284C-980A-283633DF60D9}" dt="2021-11-25T07:16:46.251" v="106" actId="1076"/>
          <ac:spMkLst>
            <pc:docMk/>
            <pc:sldMk cId="2716985957" sldId="265"/>
            <ac:spMk id="8" creationId="{D1A771C6-C473-4497-854C-239C51A6A59F}"/>
          </ac:spMkLst>
        </pc:spChg>
      </pc:sldChg>
      <pc:sldChg chg="modSp mod">
        <pc:chgData name="Joakim Wassberg" userId="8687bc8c-2c7f-473e-bc7e-5d5708050e5b" providerId="ADAL" clId="{3B14131D-3C54-284C-980A-283633DF60D9}" dt="2021-11-25T07:17:47.074" v="118" actId="20577"/>
        <pc:sldMkLst>
          <pc:docMk/>
          <pc:sldMk cId="1661555969" sldId="267"/>
        </pc:sldMkLst>
        <pc:spChg chg="mod">
          <ac:chgData name="Joakim Wassberg" userId="8687bc8c-2c7f-473e-bc7e-5d5708050e5b" providerId="ADAL" clId="{3B14131D-3C54-284C-980A-283633DF60D9}" dt="2021-11-25T07:17:47.074" v="118" actId="20577"/>
          <ac:spMkLst>
            <pc:docMk/>
            <pc:sldMk cId="1661555969" sldId="267"/>
            <ac:spMk id="6" creationId="{0BA5AE55-43E4-4B26-A62D-95F3346C34D0}"/>
          </ac:spMkLst>
        </pc:spChg>
      </pc:sldChg>
      <pc:sldChg chg="modSp mod">
        <pc:chgData name="Joakim Wassberg" userId="8687bc8c-2c7f-473e-bc7e-5d5708050e5b" providerId="ADAL" clId="{3B14131D-3C54-284C-980A-283633DF60D9}" dt="2021-11-25T07:13:09.910" v="67" actId="1076"/>
        <pc:sldMkLst>
          <pc:docMk/>
          <pc:sldMk cId="1320711435" sldId="270"/>
        </pc:sldMkLst>
        <pc:spChg chg="mod">
          <ac:chgData name="Joakim Wassberg" userId="8687bc8c-2c7f-473e-bc7e-5d5708050e5b" providerId="ADAL" clId="{3B14131D-3C54-284C-980A-283633DF60D9}" dt="2021-11-25T07:13:09.910" v="67" actId="1076"/>
          <ac:spMkLst>
            <pc:docMk/>
            <pc:sldMk cId="1320711435" sldId="270"/>
            <ac:spMk id="2" creationId="{8363BEAD-F844-484E-8FA3-1F90034BD40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3A5057-359D-40BC-9430-FA83F1B06B88}"/>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02FE81A0-20C6-46FE-9624-0BEDAA1D46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D84E9801-A0D2-4063-A48F-FCC8CD039CD1}"/>
              </a:ext>
            </a:extLst>
          </p:cNvPr>
          <p:cNvSpPr>
            <a:spLocks noGrp="1"/>
          </p:cNvSpPr>
          <p:nvPr>
            <p:ph type="dt" sz="half" idx="10"/>
          </p:nvPr>
        </p:nvSpPr>
        <p:spPr/>
        <p:txBody>
          <a:bodyPr/>
          <a:lstStyle/>
          <a:p>
            <a:fld id="{E047DBF2-2155-41AA-A737-411F4E6AEA1F}" type="datetimeFigureOut">
              <a:rPr lang="sv-SE" smtClean="0"/>
              <a:t>2021-11-17</a:t>
            </a:fld>
            <a:endParaRPr lang="sv-SE"/>
          </a:p>
        </p:txBody>
      </p:sp>
      <p:sp>
        <p:nvSpPr>
          <p:cNvPr id="5" name="Platshållare för sidfot 4">
            <a:extLst>
              <a:ext uri="{FF2B5EF4-FFF2-40B4-BE49-F238E27FC236}">
                <a16:creationId xmlns:a16="http://schemas.microsoft.com/office/drawing/2014/main" id="{94B13BC6-D505-47BB-800A-0BEC2446797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0CE8023-1315-451A-9F64-5B11C7883B53}"/>
              </a:ext>
            </a:extLst>
          </p:cNvPr>
          <p:cNvSpPr>
            <a:spLocks noGrp="1"/>
          </p:cNvSpPr>
          <p:nvPr>
            <p:ph type="sldNum" sz="quarter" idx="12"/>
          </p:nvPr>
        </p:nvSpPr>
        <p:spPr/>
        <p:txBody>
          <a:bodyPr/>
          <a:lstStyle/>
          <a:p>
            <a:fld id="{6EC840F0-693D-4B54-8EF8-44C619E460BD}" type="slidenum">
              <a:rPr lang="sv-SE" smtClean="0"/>
              <a:t>‹#›</a:t>
            </a:fld>
            <a:endParaRPr lang="sv-SE"/>
          </a:p>
        </p:txBody>
      </p:sp>
    </p:spTree>
    <p:extLst>
      <p:ext uri="{BB962C8B-B14F-4D97-AF65-F5344CB8AC3E}">
        <p14:creationId xmlns:p14="http://schemas.microsoft.com/office/powerpoint/2010/main" val="4209263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753B4E-4644-40BE-BDF2-F489904238A1}"/>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1920B44-4CC7-4389-9979-D7B37229E76F}"/>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1E7D8E9-AAFB-4A30-B0B5-E3E6C886D622}"/>
              </a:ext>
            </a:extLst>
          </p:cNvPr>
          <p:cNvSpPr>
            <a:spLocks noGrp="1"/>
          </p:cNvSpPr>
          <p:nvPr>
            <p:ph type="dt" sz="half" idx="10"/>
          </p:nvPr>
        </p:nvSpPr>
        <p:spPr/>
        <p:txBody>
          <a:bodyPr/>
          <a:lstStyle/>
          <a:p>
            <a:fld id="{E047DBF2-2155-41AA-A737-411F4E6AEA1F}" type="datetimeFigureOut">
              <a:rPr lang="sv-SE" smtClean="0"/>
              <a:t>2021-11-17</a:t>
            </a:fld>
            <a:endParaRPr lang="sv-SE"/>
          </a:p>
        </p:txBody>
      </p:sp>
      <p:sp>
        <p:nvSpPr>
          <p:cNvPr id="5" name="Platshållare för sidfot 4">
            <a:extLst>
              <a:ext uri="{FF2B5EF4-FFF2-40B4-BE49-F238E27FC236}">
                <a16:creationId xmlns:a16="http://schemas.microsoft.com/office/drawing/2014/main" id="{EEA978B7-FE08-49E2-BF10-6561F72E0C6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F5D3966-FC2E-4081-8907-B8DB6C6B53C2}"/>
              </a:ext>
            </a:extLst>
          </p:cNvPr>
          <p:cNvSpPr>
            <a:spLocks noGrp="1"/>
          </p:cNvSpPr>
          <p:nvPr>
            <p:ph type="sldNum" sz="quarter" idx="12"/>
          </p:nvPr>
        </p:nvSpPr>
        <p:spPr/>
        <p:txBody>
          <a:bodyPr/>
          <a:lstStyle/>
          <a:p>
            <a:fld id="{6EC840F0-693D-4B54-8EF8-44C619E460BD}" type="slidenum">
              <a:rPr lang="sv-SE" smtClean="0"/>
              <a:t>‹#›</a:t>
            </a:fld>
            <a:endParaRPr lang="sv-SE"/>
          </a:p>
        </p:txBody>
      </p:sp>
    </p:spTree>
    <p:extLst>
      <p:ext uri="{BB962C8B-B14F-4D97-AF65-F5344CB8AC3E}">
        <p14:creationId xmlns:p14="http://schemas.microsoft.com/office/powerpoint/2010/main" val="374591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78537265-D9E4-474E-ABFF-D098433C623E}"/>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87C31616-D1EC-4561-A26E-3C7EFD3497AF}"/>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5350CB4-E6D7-47C9-A7C0-C87B478D9D5C}"/>
              </a:ext>
            </a:extLst>
          </p:cNvPr>
          <p:cNvSpPr>
            <a:spLocks noGrp="1"/>
          </p:cNvSpPr>
          <p:nvPr>
            <p:ph type="dt" sz="half" idx="10"/>
          </p:nvPr>
        </p:nvSpPr>
        <p:spPr/>
        <p:txBody>
          <a:bodyPr/>
          <a:lstStyle/>
          <a:p>
            <a:fld id="{E047DBF2-2155-41AA-A737-411F4E6AEA1F}" type="datetimeFigureOut">
              <a:rPr lang="sv-SE" smtClean="0"/>
              <a:t>2021-11-17</a:t>
            </a:fld>
            <a:endParaRPr lang="sv-SE"/>
          </a:p>
        </p:txBody>
      </p:sp>
      <p:sp>
        <p:nvSpPr>
          <p:cNvPr id="5" name="Platshållare för sidfot 4">
            <a:extLst>
              <a:ext uri="{FF2B5EF4-FFF2-40B4-BE49-F238E27FC236}">
                <a16:creationId xmlns:a16="http://schemas.microsoft.com/office/drawing/2014/main" id="{298DBA70-1F27-468C-A304-06597D5591A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5D2C1FE-1039-4388-92F4-DD4756FEF12C}"/>
              </a:ext>
            </a:extLst>
          </p:cNvPr>
          <p:cNvSpPr>
            <a:spLocks noGrp="1"/>
          </p:cNvSpPr>
          <p:nvPr>
            <p:ph type="sldNum" sz="quarter" idx="12"/>
          </p:nvPr>
        </p:nvSpPr>
        <p:spPr/>
        <p:txBody>
          <a:bodyPr/>
          <a:lstStyle/>
          <a:p>
            <a:fld id="{6EC840F0-693D-4B54-8EF8-44C619E460BD}" type="slidenum">
              <a:rPr lang="sv-SE" smtClean="0"/>
              <a:t>‹#›</a:t>
            </a:fld>
            <a:endParaRPr lang="sv-SE"/>
          </a:p>
        </p:txBody>
      </p:sp>
    </p:spTree>
    <p:extLst>
      <p:ext uri="{BB962C8B-B14F-4D97-AF65-F5344CB8AC3E}">
        <p14:creationId xmlns:p14="http://schemas.microsoft.com/office/powerpoint/2010/main" val="2395022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29DA026-4CDE-42F7-879C-D9A8E3674EA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B87FEBD-F35B-4A66-BCED-CF28AC834B7D}"/>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83A30C3-7DC2-4A97-B9A5-F1BAC99688CD}"/>
              </a:ext>
            </a:extLst>
          </p:cNvPr>
          <p:cNvSpPr>
            <a:spLocks noGrp="1"/>
          </p:cNvSpPr>
          <p:nvPr>
            <p:ph type="dt" sz="half" idx="10"/>
          </p:nvPr>
        </p:nvSpPr>
        <p:spPr/>
        <p:txBody>
          <a:bodyPr/>
          <a:lstStyle/>
          <a:p>
            <a:fld id="{E047DBF2-2155-41AA-A737-411F4E6AEA1F}" type="datetimeFigureOut">
              <a:rPr lang="sv-SE" smtClean="0"/>
              <a:t>2021-11-17</a:t>
            </a:fld>
            <a:endParaRPr lang="sv-SE"/>
          </a:p>
        </p:txBody>
      </p:sp>
      <p:sp>
        <p:nvSpPr>
          <p:cNvPr id="5" name="Platshållare för sidfot 4">
            <a:extLst>
              <a:ext uri="{FF2B5EF4-FFF2-40B4-BE49-F238E27FC236}">
                <a16:creationId xmlns:a16="http://schemas.microsoft.com/office/drawing/2014/main" id="{E916B627-24AA-4A15-87BE-F52E168BDD8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75192BA-6487-42D0-990D-6D3150D40AE2}"/>
              </a:ext>
            </a:extLst>
          </p:cNvPr>
          <p:cNvSpPr>
            <a:spLocks noGrp="1"/>
          </p:cNvSpPr>
          <p:nvPr>
            <p:ph type="sldNum" sz="quarter" idx="12"/>
          </p:nvPr>
        </p:nvSpPr>
        <p:spPr/>
        <p:txBody>
          <a:bodyPr/>
          <a:lstStyle/>
          <a:p>
            <a:fld id="{6EC840F0-693D-4B54-8EF8-44C619E460BD}" type="slidenum">
              <a:rPr lang="sv-SE" smtClean="0"/>
              <a:t>‹#›</a:t>
            </a:fld>
            <a:endParaRPr lang="sv-SE"/>
          </a:p>
        </p:txBody>
      </p:sp>
    </p:spTree>
    <p:extLst>
      <p:ext uri="{BB962C8B-B14F-4D97-AF65-F5344CB8AC3E}">
        <p14:creationId xmlns:p14="http://schemas.microsoft.com/office/powerpoint/2010/main" val="2984189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80181C-DD4B-4B5E-8046-E37A441772D8}"/>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B5278804-9083-46DA-B041-5A755633CC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4BBA5C82-5641-4F0D-8769-E63F209C050F}"/>
              </a:ext>
            </a:extLst>
          </p:cNvPr>
          <p:cNvSpPr>
            <a:spLocks noGrp="1"/>
          </p:cNvSpPr>
          <p:nvPr>
            <p:ph type="dt" sz="half" idx="10"/>
          </p:nvPr>
        </p:nvSpPr>
        <p:spPr/>
        <p:txBody>
          <a:bodyPr/>
          <a:lstStyle/>
          <a:p>
            <a:fld id="{E047DBF2-2155-41AA-A737-411F4E6AEA1F}" type="datetimeFigureOut">
              <a:rPr lang="sv-SE" smtClean="0"/>
              <a:t>2021-11-17</a:t>
            </a:fld>
            <a:endParaRPr lang="sv-SE"/>
          </a:p>
        </p:txBody>
      </p:sp>
      <p:sp>
        <p:nvSpPr>
          <p:cNvPr id="5" name="Platshållare för sidfot 4">
            <a:extLst>
              <a:ext uri="{FF2B5EF4-FFF2-40B4-BE49-F238E27FC236}">
                <a16:creationId xmlns:a16="http://schemas.microsoft.com/office/drawing/2014/main" id="{9DE5C3D5-48D5-4CC3-AEA4-83AD38E741D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3CBB14C-96B6-4DAD-9397-F1B292DAED8B}"/>
              </a:ext>
            </a:extLst>
          </p:cNvPr>
          <p:cNvSpPr>
            <a:spLocks noGrp="1"/>
          </p:cNvSpPr>
          <p:nvPr>
            <p:ph type="sldNum" sz="quarter" idx="12"/>
          </p:nvPr>
        </p:nvSpPr>
        <p:spPr/>
        <p:txBody>
          <a:bodyPr/>
          <a:lstStyle/>
          <a:p>
            <a:fld id="{6EC840F0-693D-4B54-8EF8-44C619E460BD}" type="slidenum">
              <a:rPr lang="sv-SE" smtClean="0"/>
              <a:t>‹#›</a:t>
            </a:fld>
            <a:endParaRPr lang="sv-SE"/>
          </a:p>
        </p:txBody>
      </p:sp>
    </p:spTree>
    <p:extLst>
      <p:ext uri="{BB962C8B-B14F-4D97-AF65-F5344CB8AC3E}">
        <p14:creationId xmlns:p14="http://schemas.microsoft.com/office/powerpoint/2010/main" val="1420509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76669F3-C877-42D5-858A-820276B7ADA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A50DF46-6C37-454A-B502-4540AE79CD49}"/>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959B04CD-C5AD-43C9-A659-A0AB156DBA67}"/>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368E3F36-49AA-49DF-ADD7-8B6C7E9995D9}"/>
              </a:ext>
            </a:extLst>
          </p:cNvPr>
          <p:cNvSpPr>
            <a:spLocks noGrp="1"/>
          </p:cNvSpPr>
          <p:nvPr>
            <p:ph type="dt" sz="half" idx="10"/>
          </p:nvPr>
        </p:nvSpPr>
        <p:spPr/>
        <p:txBody>
          <a:bodyPr/>
          <a:lstStyle/>
          <a:p>
            <a:fld id="{E047DBF2-2155-41AA-A737-411F4E6AEA1F}" type="datetimeFigureOut">
              <a:rPr lang="sv-SE" smtClean="0"/>
              <a:t>2021-11-17</a:t>
            </a:fld>
            <a:endParaRPr lang="sv-SE"/>
          </a:p>
        </p:txBody>
      </p:sp>
      <p:sp>
        <p:nvSpPr>
          <p:cNvPr id="6" name="Platshållare för sidfot 5">
            <a:extLst>
              <a:ext uri="{FF2B5EF4-FFF2-40B4-BE49-F238E27FC236}">
                <a16:creationId xmlns:a16="http://schemas.microsoft.com/office/drawing/2014/main" id="{435F8CBD-720E-4FC9-93AB-C9F6251B286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B108074-E941-4A10-9D5A-61C557358FD4}"/>
              </a:ext>
            </a:extLst>
          </p:cNvPr>
          <p:cNvSpPr>
            <a:spLocks noGrp="1"/>
          </p:cNvSpPr>
          <p:nvPr>
            <p:ph type="sldNum" sz="quarter" idx="12"/>
          </p:nvPr>
        </p:nvSpPr>
        <p:spPr/>
        <p:txBody>
          <a:bodyPr/>
          <a:lstStyle/>
          <a:p>
            <a:fld id="{6EC840F0-693D-4B54-8EF8-44C619E460BD}" type="slidenum">
              <a:rPr lang="sv-SE" smtClean="0"/>
              <a:t>‹#›</a:t>
            </a:fld>
            <a:endParaRPr lang="sv-SE"/>
          </a:p>
        </p:txBody>
      </p:sp>
    </p:spTree>
    <p:extLst>
      <p:ext uri="{BB962C8B-B14F-4D97-AF65-F5344CB8AC3E}">
        <p14:creationId xmlns:p14="http://schemas.microsoft.com/office/powerpoint/2010/main" val="736247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643A81-4965-447A-929C-AC5B976FBF38}"/>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CB6E621F-DCFD-48D2-9F91-C381E189EC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92840F0C-E510-44B0-8CDD-8B5EDEDBD26F}"/>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B9186E1E-FE02-4D6E-B761-E7A54F5137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0EB0032E-7440-4A02-9B7A-B4377FD60262}"/>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6AC74C84-7D31-46DE-9F0B-F22292416F8A}"/>
              </a:ext>
            </a:extLst>
          </p:cNvPr>
          <p:cNvSpPr>
            <a:spLocks noGrp="1"/>
          </p:cNvSpPr>
          <p:nvPr>
            <p:ph type="dt" sz="half" idx="10"/>
          </p:nvPr>
        </p:nvSpPr>
        <p:spPr/>
        <p:txBody>
          <a:bodyPr/>
          <a:lstStyle/>
          <a:p>
            <a:fld id="{E047DBF2-2155-41AA-A737-411F4E6AEA1F}" type="datetimeFigureOut">
              <a:rPr lang="sv-SE" smtClean="0"/>
              <a:t>2021-11-17</a:t>
            </a:fld>
            <a:endParaRPr lang="sv-SE"/>
          </a:p>
        </p:txBody>
      </p:sp>
      <p:sp>
        <p:nvSpPr>
          <p:cNvPr id="8" name="Platshållare för sidfot 7">
            <a:extLst>
              <a:ext uri="{FF2B5EF4-FFF2-40B4-BE49-F238E27FC236}">
                <a16:creationId xmlns:a16="http://schemas.microsoft.com/office/drawing/2014/main" id="{9E5D206D-CBC4-46EF-8F8C-81A2A8A79C04}"/>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5FB42A3C-69F3-4129-AEAC-C5EC5C05AE28}"/>
              </a:ext>
            </a:extLst>
          </p:cNvPr>
          <p:cNvSpPr>
            <a:spLocks noGrp="1"/>
          </p:cNvSpPr>
          <p:nvPr>
            <p:ph type="sldNum" sz="quarter" idx="12"/>
          </p:nvPr>
        </p:nvSpPr>
        <p:spPr/>
        <p:txBody>
          <a:bodyPr/>
          <a:lstStyle/>
          <a:p>
            <a:fld id="{6EC840F0-693D-4B54-8EF8-44C619E460BD}" type="slidenum">
              <a:rPr lang="sv-SE" smtClean="0"/>
              <a:t>‹#›</a:t>
            </a:fld>
            <a:endParaRPr lang="sv-SE"/>
          </a:p>
        </p:txBody>
      </p:sp>
    </p:spTree>
    <p:extLst>
      <p:ext uri="{BB962C8B-B14F-4D97-AF65-F5344CB8AC3E}">
        <p14:creationId xmlns:p14="http://schemas.microsoft.com/office/powerpoint/2010/main" val="2755882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5E08D5-AE93-44E4-AC4F-8F707FC8B2CE}"/>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B902E67B-A816-47D7-804D-827D50658613}"/>
              </a:ext>
            </a:extLst>
          </p:cNvPr>
          <p:cNvSpPr>
            <a:spLocks noGrp="1"/>
          </p:cNvSpPr>
          <p:nvPr>
            <p:ph type="dt" sz="half" idx="10"/>
          </p:nvPr>
        </p:nvSpPr>
        <p:spPr/>
        <p:txBody>
          <a:bodyPr/>
          <a:lstStyle/>
          <a:p>
            <a:fld id="{E047DBF2-2155-41AA-A737-411F4E6AEA1F}" type="datetimeFigureOut">
              <a:rPr lang="sv-SE" smtClean="0"/>
              <a:t>2021-11-17</a:t>
            </a:fld>
            <a:endParaRPr lang="sv-SE"/>
          </a:p>
        </p:txBody>
      </p:sp>
      <p:sp>
        <p:nvSpPr>
          <p:cNvPr id="4" name="Platshållare för sidfot 3">
            <a:extLst>
              <a:ext uri="{FF2B5EF4-FFF2-40B4-BE49-F238E27FC236}">
                <a16:creationId xmlns:a16="http://schemas.microsoft.com/office/drawing/2014/main" id="{B0686474-C835-4A71-B7F0-6071547CA8D7}"/>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AEF929E3-5979-4D21-B99C-75B7CE164A67}"/>
              </a:ext>
            </a:extLst>
          </p:cNvPr>
          <p:cNvSpPr>
            <a:spLocks noGrp="1"/>
          </p:cNvSpPr>
          <p:nvPr>
            <p:ph type="sldNum" sz="quarter" idx="12"/>
          </p:nvPr>
        </p:nvSpPr>
        <p:spPr/>
        <p:txBody>
          <a:bodyPr/>
          <a:lstStyle/>
          <a:p>
            <a:fld id="{6EC840F0-693D-4B54-8EF8-44C619E460BD}" type="slidenum">
              <a:rPr lang="sv-SE" smtClean="0"/>
              <a:t>‹#›</a:t>
            </a:fld>
            <a:endParaRPr lang="sv-SE"/>
          </a:p>
        </p:txBody>
      </p:sp>
    </p:spTree>
    <p:extLst>
      <p:ext uri="{BB962C8B-B14F-4D97-AF65-F5344CB8AC3E}">
        <p14:creationId xmlns:p14="http://schemas.microsoft.com/office/powerpoint/2010/main" val="1320602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7ECEE3A-49B4-4AAF-87BF-264CC0711E0E}"/>
              </a:ext>
            </a:extLst>
          </p:cNvPr>
          <p:cNvSpPr>
            <a:spLocks noGrp="1"/>
          </p:cNvSpPr>
          <p:nvPr>
            <p:ph type="dt" sz="half" idx="10"/>
          </p:nvPr>
        </p:nvSpPr>
        <p:spPr/>
        <p:txBody>
          <a:bodyPr/>
          <a:lstStyle/>
          <a:p>
            <a:fld id="{E047DBF2-2155-41AA-A737-411F4E6AEA1F}" type="datetimeFigureOut">
              <a:rPr lang="sv-SE" smtClean="0"/>
              <a:t>2021-11-17</a:t>
            </a:fld>
            <a:endParaRPr lang="sv-SE"/>
          </a:p>
        </p:txBody>
      </p:sp>
      <p:sp>
        <p:nvSpPr>
          <p:cNvPr id="3" name="Platshållare för sidfot 2">
            <a:extLst>
              <a:ext uri="{FF2B5EF4-FFF2-40B4-BE49-F238E27FC236}">
                <a16:creationId xmlns:a16="http://schemas.microsoft.com/office/drawing/2014/main" id="{C2785182-45F8-471C-946A-8843F3687CEB}"/>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0BB4581E-6FBE-4886-9CC4-1782D7F22BE2}"/>
              </a:ext>
            </a:extLst>
          </p:cNvPr>
          <p:cNvSpPr>
            <a:spLocks noGrp="1"/>
          </p:cNvSpPr>
          <p:nvPr>
            <p:ph type="sldNum" sz="quarter" idx="12"/>
          </p:nvPr>
        </p:nvSpPr>
        <p:spPr/>
        <p:txBody>
          <a:bodyPr/>
          <a:lstStyle/>
          <a:p>
            <a:fld id="{6EC840F0-693D-4B54-8EF8-44C619E460BD}" type="slidenum">
              <a:rPr lang="sv-SE" smtClean="0"/>
              <a:t>‹#›</a:t>
            </a:fld>
            <a:endParaRPr lang="sv-SE"/>
          </a:p>
        </p:txBody>
      </p:sp>
    </p:spTree>
    <p:extLst>
      <p:ext uri="{BB962C8B-B14F-4D97-AF65-F5344CB8AC3E}">
        <p14:creationId xmlns:p14="http://schemas.microsoft.com/office/powerpoint/2010/main" val="963624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1728F3F-F534-4BAA-B482-E10A78163B2E}"/>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AFF48EF-28DE-45C2-BBB1-D3D09029FC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283BD7EA-52E6-4F97-9086-40F24EDD17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D424E107-9CCD-4F06-AEBC-A0D76B08682E}"/>
              </a:ext>
            </a:extLst>
          </p:cNvPr>
          <p:cNvSpPr>
            <a:spLocks noGrp="1"/>
          </p:cNvSpPr>
          <p:nvPr>
            <p:ph type="dt" sz="half" idx="10"/>
          </p:nvPr>
        </p:nvSpPr>
        <p:spPr/>
        <p:txBody>
          <a:bodyPr/>
          <a:lstStyle/>
          <a:p>
            <a:fld id="{E047DBF2-2155-41AA-A737-411F4E6AEA1F}" type="datetimeFigureOut">
              <a:rPr lang="sv-SE" smtClean="0"/>
              <a:t>2021-11-17</a:t>
            </a:fld>
            <a:endParaRPr lang="sv-SE"/>
          </a:p>
        </p:txBody>
      </p:sp>
      <p:sp>
        <p:nvSpPr>
          <p:cNvPr id="6" name="Platshållare för sidfot 5">
            <a:extLst>
              <a:ext uri="{FF2B5EF4-FFF2-40B4-BE49-F238E27FC236}">
                <a16:creationId xmlns:a16="http://schemas.microsoft.com/office/drawing/2014/main" id="{645F16D3-B3EE-4992-AF56-509A70FA6A5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B8E2A96-565A-4BCF-BFE1-F43B4D30EFC2}"/>
              </a:ext>
            </a:extLst>
          </p:cNvPr>
          <p:cNvSpPr>
            <a:spLocks noGrp="1"/>
          </p:cNvSpPr>
          <p:nvPr>
            <p:ph type="sldNum" sz="quarter" idx="12"/>
          </p:nvPr>
        </p:nvSpPr>
        <p:spPr/>
        <p:txBody>
          <a:bodyPr/>
          <a:lstStyle/>
          <a:p>
            <a:fld id="{6EC840F0-693D-4B54-8EF8-44C619E460BD}" type="slidenum">
              <a:rPr lang="sv-SE" smtClean="0"/>
              <a:t>‹#›</a:t>
            </a:fld>
            <a:endParaRPr lang="sv-SE"/>
          </a:p>
        </p:txBody>
      </p:sp>
    </p:spTree>
    <p:extLst>
      <p:ext uri="{BB962C8B-B14F-4D97-AF65-F5344CB8AC3E}">
        <p14:creationId xmlns:p14="http://schemas.microsoft.com/office/powerpoint/2010/main" val="3328616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F07564B-7BFC-40FA-A276-019BBB789C60}"/>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201CF55B-ADB4-4537-8459-CE5A7FC8E4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116B9930-4DC5-401D-889D-1C8441AAC2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B5BCD89-E4CF-413A-8641-03648720E3EC}"/>
              </a:ext>
            </a:extLst>
          </p:cNvPr>
          <p:cNvSpPr>
            <a:spLocks noGrp="1"/>
          </p:cNvSpPr>
          <p:nvPr>
            <p:ph type="dt" sz="half" idx="10"/>
          </p:nvPr>
        </p:nvSpPr>
        <p:spPr/>
        <p:txBody>
          <a:bodyPr/>
          <a:lstStyle/>
          <a:p>
            <a:fld id="{E047DBF2-2155-41AA-A737-411F4E6AEA1F}" type="datetimeFigureOut">
              <a:rPr lang="sv-SE" smtClean="0"/>
              <a:t>2021-11-17</a:t>
            </a:fld>
            <a:endParaRPr lang="sv-SE"/>
          </a:p>
        </p:txBody>
      </p:sp>
      <p:sp>
        <p:nvSpPr>
          <p:cNvPr id="6" name="Platshållare för sidfot 5">
            <a:extLst>
              <a:ext uri="{FF2B5EF4-FFF2-40B4-BE49-F238E27FC236}">
                <a16:creationId xmlns:a16="http://schemas.microsoft.com/office/drawing/2014/main" id="{08BC7406-B8FE-48CC-B746-8829F542052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83766B9-A036-414E-919C-8038CBB07DF3}"/>
              </a:ext>
            </a:extLst>
          </p:cNvPr>
          <p:cNvSpPr>
            <a:spLocks noGrp="1"/>
          </p:cNvSpPr>
          <p:nvPr>
            <p:ph type="sldNum" sz="quarter" idx="12"/>
          </p:nvPr>
        </p:nvSpPr>
        <p:spPr/>
        <p:txBody>
          <a:bodyPr/>
          <a:lstStyle/>
          <a:p>
            <a:fld id="{6EC840F0-693D-4B54-8EF8-44C619E460BD}" type="slidenum">
              <a:rPr lang="sv-SE" smtClean="0"/>
              <a:t>‹#›</a:t>
            </a:fld>
            <a:endParaRPr lang="sv-SE"/>
          </a:p>
        </p:txBody>
      </p:sp>
    </p:spTree>
    <p:extLst>
      <p:ext uri="{BB962C8B-B14F-4D97-AF65-F5344CB8AC3E}">
        <p14:creationId xmlns:p14="http://schemas.microsoft.com/office/powerpoint/2010/main" val="496582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E1D61D97-D76F-4886-878E-C4402F7E94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CFE05683-D209-440C-B430-2828400B5F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5FD5B0C-DF50-4C8B-89C6-78BDC09520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47DBF2-2155-41AA-A737-411F4E6AEA1F}" type="datetimeFigureOut">
              <a:rPr lang="sv-SE" smtClean="0"/>
              <a:t>2021-11-17</a:t>
            </a:fld>
            <a:endParaRPr lang="sv-SE"/>
          </a:p>
        </p:txBody>
      </p:sp>
      <p:sp>
        <p:nvSpPr>
          <p:cNvPr id="5" name="Platshållare för sidfot 4">
            <a:extLst>
              <a:ext uri="{FF2B5EF4-FFF2-40B4-BE49-F238E27FC236}">
                <a16:creationId xmlns:a16="http://schemas.microsoft.com/office/drawing/2014/main" id="{13587A33-7AEB-4A22-901A-85437210F4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54C5AF0C-3BF5-40EE-8365-A6ED1081B9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840F0-693D-4B54-8EF8-44C619E460BD}" type="slidenum">
              <a:rPr lang="sv-SE" smtClean="0"/>
              <a:t>‹#›</a:t>
            </a:fld>
            <a:endParaRPr lang="sv-SE"/>
          </a:p>
        </p:txBody>
      </p:sp>
    </p:spTree>
    <p:extLst>
      <p:ext uri="{BB962C8B-B14F-4D97-AF65-F5344CB8AC3E}">
        <p14:creationId xmlns:p14="http://schemas.microsoft.com/office/powerpoint/2010/main" val="3135888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idrottsombudsmannen@rf.se"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report.whistleb.com/riksidrottsforbundet"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hyperlink" Target="https://www.svt.se/sport/idrott-och-psykisk-ohalsa/kanner-igen-mig-i-det-jenny-rissveds-sager" TargetMode="External"/><Relationship Id="rId3" Type="http://schemas.openxmlformats.org/officeDocument/2006/relationships/hyperlink" Target="https://www.svtplay.se/video/25294251/bakom-masken-lehners-kamp-mot-mental-ohalsa?id=KPv15LM" TargetMode="External"/><Relationship Id="rId7" Type="http://schemas.openxmlformats.org/officeDocument/2006/relationships/hyperlink" Target="https://www.svt.se/sport/riksidrottsforbundet/okad-oppenhet-kring-idrott-och-mental-ohalsa"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www.svt.se/sport/tennis/robin-soderling-sokte-pa-satt-att-bega-sjalvmord" TargetMode="External"/><Relationship Id="rId5" Type="http://schemas.openxmlformats.org/officeDocument/2006/relationships/hyperlink" Target="https://www.aftonbladet.se/sportbladet/a/g63JbJ/martin-bengtsson-vi-ar-inte-nagra-jarnstatyer-som-tal-allt" TargetMode="External"/><Relationship Id="rId10" Type="http://schemas.openxmlformats.org/officeDocument/2006/relationships/hyperlink" Target="https://www.svt.se/sport/friidrott/ekelunds-vag-tillbaka-fran-depressionen" TargetMode="External"/><Relationship Id="rId4" Type="http://schemas.openxmlformats.org/officeDocument/2006/relationships/hyperlink" Target="https://www.cafe.se/martin-bengtsson-intervju-film-tigrar/" TargetMode="External"/><Relationship Id="rId9" Type="http://schemas.openxmlformats.org/officeDocument/2006/relationships/hyperlink" Target="https://www.svt.se/sport/fotboll/magyar-det-forsta-han-gjorde-var-att-skjuta-sig-sjalv"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63BEAD-F844-484E-8FA3-1F90034BD40D}"/>
              </a:ext>
            </a:extLst>
          </p:cNvPr>
          <p:cNvSpPr>
            <a:spLocks noGrp="1"/>
          </p:cNvSpPr>
          <p:nvPr>
            <p:ph type="ctrTitle"/>
          </p:nvPr>
        </p:nvSpPr>
        <p:spPr>
          <a:xfrm>
            <a:off x="5570845" y="2248646"/>
            <a:ext cx="6487806" cy="1877241"/>
          </a:xfrm>
        </p:spPr>
        <p:txBody>
          <a:bodyPr anchor="t">
            <a:noAutofit/>
          </a:bodyPr>
          <a:lstStyle/>
          <a:p>
            <a:pPr algn="l"/>
            <a:r>
              <a:rPr lang="sv-SE" sz="2000" dirty="0">
                <a:latin typeface="Open Sans" panose="020B0606030504020204" pitchFamily="34" charset="0"/>
              </a:rPr>
              <a:t>Det här är en presentation av Camilla Göransson, lärare på Idrottsprogrammet vid Jämtlands gymnasium.</a:t>
            </a:r>
            <a:br>
              <a:rPr lang="sv-SE" sz="2000" b="0" i="1" dirty="0">
                <a:effectLst/>
                <a:latin typeface="Open Sans" panose="020B0606030504020204" pitchFamily="34" charset="0"/>
              </a:rPr>
            </a:br>
            <a:br>
              <a:rPr lang="sv-SE" sz="2000" b="0" i="1" dirty="0">
                <a:effectLst/>
                <a:latin typeface="Open Sans" panose="020B0606030504020204" pitchFamily="34" charset="0"/>
              </a:rPr>
            </a:br>
            <a:r>
              <a:rPr lang="sv-SE" sz="2000" b="0" dirty="0">
                <a:effectLst/>
                <a:latin typeface="Open Sans" panose="020B0606030504020204" pitchFamily="34" charset="0"/>
              </a:rPr>
              <a:t>Den är tänkt som ett stöd för dig i ditt arbete mot psykisk ohälsa bland dina elever. </a:t>
            </a:r>
            <a:endParaRPr lang="sv-SE" sz="2000" dirty="0"/>
          </a:p>
        </p:txBody>
      </p:sp>
      <p:sp>
        <p:nvSpPr>
          <p:cNvPr id="71" name="Freeform: Shape 70">
            <a:extLst>
              <a:ext uri="{FF2B5EF4-FFF2-40B4-BE49-F238E27FC236}">
                <a16:creationId xmlns:a16="http://schemas.microsoft.com/office/drawing/2014/main" id="{2C6334C2-F73F-4B3B-A626-DD5F69DF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89868" cy="6374535"/>
          </a:xfrm>
          <a:custGeom>
            <a:avLst/>
            <a:gdLst>
              <a:gd name="connsiteX0" fmla="*/ 620377 w 5389868"/>
              <a:gd name="connsiteY0" fmla="*/ 6374535 h 6374535"/>
              <a:gd name="connsiteX1" fmla="*/ 3459520 w 5389868"/>
              <a:gd name="connsiteY1" fmla="*/ 6374535 h 6374535"/>
              <a:gd name="connsiteX2" fmla="*/ 3638761 w 5389868"/>
              <a:gd name="connsiteY2" fmla="*/ 6288190 h 6374535"/>
              <a:gd name="connsiteX3" fmla="*/ 5389868 w 5389868"/>
              <a:gd name="connsiteY3" fmla="*/ 3346018 h 6374535"/>
              <a:gd name="connsiteX4" fmla="*/ 2043850 w 5389868"/>
              <a:gd name="connsiteY4" fmla="*/ 0 h 6374535"/>
              <a:gd name="connsiteX5" fmla="*/ 139826 w 5389868"/>
              <a:gd name="connsiteY5" fmla="*/ 594192 h 6374535"/>
              <a:gd name="connsiteX6" fmla="*/ 0 w 5389868"/>
              <a:gd name="connsiteY6" fmla="*/ 700065 h 6374535"/>
              <a:gd name="connsiteX7" fmla="*/ 0 w 5389868"/>
              <a:gd name="connsiteY7" fmla="*/ 5991971 h 6374535"/>
              <a:gd name="connsiteX8" fmla="*/ 139827 w 5389868"/>
              <a:gd name="connsiteY8" fmla="*/ 6097845 h 6374535"/>
              <a:gd name="connsiteX9" fmla="*/ 378347 w 5389868"/>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9868" h="6374535">
                <a:moveTo>
                  <a:pt x="620377" y="6374535"/>
                </a:moveTo>
                <a:lnTo>
                  <a:pt x="3459520" y="6374535"/>
                </a:lnTo>
                <a:lnTo>
                  <a:pt x="3638761" y="6288190"/>
                </a:lnTo>
                <a:cubicBezTo>
                  <a:pt x="4681799" y="5721578"/>
                  <a:pt x="5389868" y="4616487"/>
                  <a:pt x="5389868" y="3346018"/>
                </a:cubicBezTo>
                <a:cubicBezTo>
                  <a:pt x="5389868" y="1498063"/>
                  <a:pt x="3891805" y="0"/>
                  <a:pt x="2043850" y="0"/>
                </a:cubicBezTo>
                <a:cubicBezTo>
                  <a:pt x="1336430" y="0"/>
                  <a:pt x="680285" y="219535"/>
                  <a:pt x="139826" y="594192"/>
                </a:cubicBezTo>
                <a:lnTo>
                  <a:pt x="0" y="700065"/>
                </a:lnTo>
                <a:lnTo>
                  <a:pt x="0" y="5991971"/>
                </a:lnTo>
                <a:lnTo>
                  <a:pt x="139827" y="6097845"/>
                </a:lnTo>
                <a:cubicBezTo>
                  <a:pt x="217035" y="6151367"/>
                  <a:pt x="296605" y="6201724"/>
                  <a:pt x="378347" y="624872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Tigrar (2020) | MovieZine">
            <a:extLst>
              <a:ext uri="{FF2B5EF4-FFF2-40B4-BE49-F238E27FC236}">
                <a16:creationId xmlns:a16="http://schemas.microsoft.com/office/drawing/2014/main" id="{2DF484E0-2DA9-41FA-8527-36AD15C069A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6769"/>
          <a:stretch/>
        </p:blipFill>
        <p:spPr bwMode="auto">
          <a:xfrm>
            <a:off x="20" y="10"/>
            <a:ext cx="5234499" cy="6210619"/>
          </a:xfrm>
          <a:custGeom>
            <a:avLst/>
            <a:gdLst/>
            <a:ahLst/>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304390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63BEAD-F844-484E-8FA3-1F90034BD40D}"/>
              </a:ext>
            </a:extLst>
          </p:cNvPr>
          <p:cNvSpPr>
            <a:spLocks noGrp="1"/>
          </p:cNvSpPr>
          <p:nvPr>
            <p:ph type="ctrTitle"/>
          </p:nvPr>
        </p:nvSpPr>
        <p:spPr>
          <a:xfrm>
            <a:off x="6072446" y="735129"/>
            <a:ext cx="5319433" cy="2076333"/>
          </a:xfrm>
        </p:spPr>
        <p:txBody>
          <a:bodyPr anchor="t">
            <a:noAutofit/>
          </a:bodyPr>
          <a:lstStyle/>
          <a:p>
            <a:pPr algn="l">
              <a:lnSpc>
                <a:spcPct val="107000"/>
              </a:lnSpc>
              <a:spcAft>
                <a:spcPts val="800"/>
              </a:spcAft>
            </a:pPr>
            <a:br>
              <a:rPr lang="sv-SE" sz="2000" dirty="0">
                <a:effectLst/>
                <a:latin typeface="Calibri" panose="020F0502020204030204" pitchFamily="34" charset="0"/>
                <a:ea typeface="Calibri" panose="020F0502020204030204" pitchFamily="34" charset="0"/>
                <a:cs typeface="Times New Roman" panose="02020603050405020304" pitchFamily="18" charset="0"/>
              </a:rPr>
            </a:br>
            <a:endParaRPr lang="sv-SE" sz="2000" dirty="0"/>
          </a:p>
        </p:txBody>
      </p:sp>
      <p:sp>
        <p:nvSpPr>
          <p:cNvPr id="71" name="Freeform: Shape 70">
            <a:extLst>
              <a:ext uri="{FF2B5EF4-FFF2-40B4-BE49-F238E27FC236}">
                <a16:creationId xmlns:a16="http://schemas.microsoft.com/office/drawing/2014/main" id="{2C6334C2-F73F-4B3B-A626-DD5F69DF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89868" cy="6374535"/>
          </a:xfrm>
          <a:custGeom>
            <a:avLst/>
            <a:gdLst>
              <a:gd name="connsiteX0" fmla="*/ 620377 w 5389868"/>
              <a:gd name="connsiteY0" fmla="*/ 6374535 h 6374535"/>
              <a:gd name="connsiteX1" fmla="*/ 3459520 w 5389868"/>
              <a:gd name="connsiteY1" fmla="*/ 6374535 h 6374535"/>
              <a:gd name="connsiteX2" fmla="*/ 3638761 w 5389868"/>
              <a:gd name="connsiteY2" fmla="*/ 6288190 h 6374535"/>
              <a:gd name="connsiteX3" fmla="*/ 5389868 w 5389868"/>
              <a:gd name="connsiteY3" fmla="*/ 3346018 h 6374535"/>
              <a:gd name="connsiteX4" fmla="*/ 2043850 w 5389868"/>
              <a:gd name="connsiteY4" fmla="*/ 0 h 6374535"/>
              <a:gd name="connsiteX5" fmla="*/ 139826 w 5389868"/>
              <a:gd name="connsiteY5" fmla="*/ 594192 h 6374535"/>
              <a:gd name="connsiteX6" fmla="*/ 0 w 5389868"/>
              <a:gd name="connsiteY6" fmla="*/ 700065 h 6374535"/>
              <a:gd name="connsiteX7" fmla="*/ 0 w 5389868"/>
              <a:gd name="connsiteY7" fmla="*/ 5991971 h 6374535"/>
              <a:gd name="connsiteX8" fmla="*/ 139827 w 5389868"/>
              <a:gd name="connsiteY8" fmla="*/ 6097845 h 6374535"/>
              <a:gd name="connsiteX9" fmla="*/ 378347 w 5389868"/>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9868" h="6374535">
                <a:moveTo>
                  <a:pt x="620377" y="6374535"/>
                </a:moveTo>
                <a:lnTo>
                  <a:pt x="3459520" y="6374535"/>
                </a:lnTo>
                <a:lnTo>
                  <a:pt x="3638761" y="6288190"/>
                </a:lnTo>
                <a:cubicBezTo>
                  <a:pt x="4681799" y="5721578"/>
                  <a:pt x="5389868" y="4616487"/>
                  <a:pt x="5389868" y="3346018"/>
                </a:cubicBezTo>
                <a:cubicBezTo>
                  <a:pt x="5389868" y="1498063"/>
                  <a:pt x="3891805" y="0"/>
                  <a:pt x="2043850" y="0"/>
                </a:cubicBezTo>
                <a:cubicBezTo>
                  <a:pt x="1336430" y="0"/>
                  <a:pt x="680285" y="219535"/>
                  <a:pt x="139826" y="594192"/>
                </a:cubicBezTo>
                <a:lnTo>
                  <a:pt x="0" y="700065"/>
                </a:lnTo>
                <a:lnTo>
                  <a:pt x="0" y="5991971"/>
                </a:lnTo>
                <a:lnTo>
                  <a:pt x="139827" y="6097845"/>
                </a:lnTo>
                <a:cubicBezTo>
                  <a:pt x="217035" y="6151367"/>
                  <a:pt x="296605" y="6201724"/>
                  <a:pt x="378347" y="624872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Tigrar (2020) | MovieZine">
            <a:extLst>
              <a:ext uri="{FF2B5EF4-FFF2-40B4-BE49-F238E27FC236}">
                <a16:creationId xmlns:a16="http://schemas.microsoft.com/office/drawing/2014/main" id="{2DF484E0-2DA9-41FA-8527-36AD15C069A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6769"/>
          <a:stretch/>
        </p:blipFill>
        <p:spPr bwMode="auto">
          <a:xfrm>
            <a:off x="20" y="10"/>
            <a:ext cx="5234499" cy="6210619"/>
          </a:xfrm>
          <a:custGeom>
            <a:avLst/>
            <a:gdLst/>
            <a:ahLst/>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a:noFill/>
          <a:extLst>
            <a:ext uri="{909E8E84-426E-40DD-AFC4-6F175D3DCCD1}">
              <a14:hiddenFill xmlns:a14="http://schemas.microsoft.com/office/drawing/2010/main">
                <a:solidFill>
                  <a:srgbClr val="FFFFFF"/>
                </a:solidFill>
              </a14:hiddenFill>
            </a:ext>
          </a:extLst>
        </p:spPr>
      </p:pic>
      <p:sp>
        <p:nvSpPr>
          <p:cNvPr id="6" name="textruta 5">
            <a:extLst>
              <a:ext uri="{FF2B5EF4-FFF2-40B4-BE49-F238E27FC236}">
                <a16:creationId xmlns:a16="http://schemas.microsoft.com/office/drawing/2014/main" id="{0BA5AE55-43E4-4B26-A62D-95F3346C34D0}"/>
              </a:ext>
            </a:extLst>
          </p:cNvPr>
          <p:cNvSpPr txBox="1"/>
          <p:nvPr/>
        </p:nvSpPr>
        <p:spPr>
          <a:xfrm>
            <a:off x="5514975" y="190053"/>
            <a:ext cx="6096000" cy="6217087"/>
          </a:xfrm>
          <a:prstGeom prst="rect">
            <a:avLst/>
          </a:prstGeom>
          <a:noFill/>
        </p:spPr>
        <p:txBody>
          <a:bodyPr wrap="square">
            <a:spAutoFit/>
          </a:bodyPr>
          <a:lstStyle/>
          <a:p>
            <a:pPr algn="l"/>
            <a:r>
              <a:rPr lang="sv-SE" sz="2000" b="1" i="0" dirty="0">
                <a:effectLst/>
              </a:rPr>
              <a:t>Hitta rätt om värdegrunden bryts</a:t>
            </a:r>
          </a:p>
          <a:p>
            <a:pPr algn="l"/>
            <a:endParaRPr lang="sv-SE" sz="1400" b="1" i="0" dirty="0">
              <a:effectLst/>
            </a:endParaRPr>
          </a:p>
          <a:p>
            <a:pPr algn="l"/>
            <a:r>
              <a:rPr lang="sv-SE" sz="1400" b="1" i="0" dirty="0">
                <a:effectLst/>
              </a:rPr>
              <a:t>Lyft frågan med din tränare, mentor eller skolans rektor. </a:t>
            </a:r>
          </a:p>
          <a:p>
            <a:pPr algn="l"/>
            <a:endParaRPr lang="sv-SE" sz="1400" b="1" dirty="0"/>
          </a:p>
          <a:p>
            <a:pPr algn="l"/>
            <a:r>
              <a:rPr lang="sv-SE" sz="1400" b="1" dirty="0"/>
              <a:t>Idrottsrörelsen har också en ärendegång och då kan du vända dig till följande:</a:t>
            </a:r>
            <a:endParaRPr lang="sv-SE" sz="1400" b="1" i="0" dirty="0">
              <a:effectLst/>
            </a:endParaRPr>
          </a:p>
          <a:p>
            <a:pPr algn="l"/>
            <a:endParaRPr lang="sv-SE" sz="1400" b="1" i="0" dirty="0">
              <a:effectLst/>
            </a:endParaRPr>
          </a:p>
          <a:p>
            <a:pPr algn="l">
              <a:buFont typeface="Arial" panose="020B0604020202020204" pitchFamily="34" charset="0"/>
              <a:buChar char="•"/>
            </a:pPr>
            <a:r>
              <a:rPr lang="sv-SE" sz="1400" b="0" i="0" dirty="0">
                <a:effectLst/>
              </a:rPr>
              <a:t>Om du är orolig för någonting i din förening ska du i första hand vända dig till </a:t>
            </a:r>
            <a:r>
              <a:rPr lang="sv-SE" sz="1400" b="1" i="0" dirty="0">
                <a:effectLst/>
              </a:rPr>
              <a:t>föreningens styrelse</a:t>
            </a:r>
            <a:r>
              <a:rPr lang="sv-SE" sz="1400" b="0" i="0" dirty="0">
                <a:effectLst/>
              </a:rPr>
              <a:t>. Styrelsen är ansvarig och kan till exempel avsluta ett samarbete med en tränare.</a:t>
            </a:r>
          </a:p>
          <a:p>
            <a:pPr algn="l"/>
            <a:endParaRPr lang="sv-SE" sz="1400" b="0" i="0" dirty="0">
              <a:effectLst/>
            </a:endParaRPr>
          </a:p>
          <a:p>
            <a:pPr algn="l">
              <a:buFont typeface="Arial" panose="020B0604020202020204" pitchFamily="34" charset="0"/>
              <a:buChar char="•"/>
            </a:pPr>
            <a:r>
              <a:rPr lang="sv-SE" sz="1400" b="0" i="0" dirty="0">
                <a:effectLst/>
              </a:rPr>
              <a:t>Om det finns hinder att vända sig till föreningens styrelse, såsom personkopplingar eller att oron är kopplad till styrelsen, kan du höra av dig till ditt </a:t>
            </a:r>
            <a:r>
              <a:rPr lang="sv-SE" sz="1400" b="1" i="0" dirty="0">
                <a:effectLst/>
              </a:rPr>
              <a:t>specialidrottsförbund (SF)</a:t>
            </a:r>
            <a:r>
              <a:rPr lang="sv-SE" sz="1400" b="0" i="0" dirty="0">
                <a:effectLst/>
              </a:rPr>
              <a:t>.</a:t>
            </a:r>
          </a:p>
          <a:p>
            <a:pPr algn="l"/>
            <a:endParaRPr lang="sv-SE" sz="1400" b="0" i="0" dirty="0">
              <a:effectLst/>
            </a:endParaRPr>
          </a:p>
          <a:p>
            <a:pPr algn="l">
              <a:buFont typeface="Arial" panose="020B0604020202020204" pitchFamily="34" charset="0"/>
              <a:buChar char="•"/>
            </a:pPr>
            <a:r>
              <a:rPr lang="sv-SE" sz="1400" b="0" i="0" dirty="0">
                <a:effectLst/>
              </a:rPr>
              <a:t>Det går även att ta kontakt med något av våra 19 </a:t>
            </a:r>
            <a:r>
              <a:rPr lang="sv-SE" sz="1400" b="1" i="0" dirty="0">
                <a:effectLst/>
              </a:rPr>
              <a:t>RF-SISU distrikt</a:t>
            </a:r>
            <a:r>
              <a:rPr lang="sv-SE" sz="1400" b="0" i="0" dirty="0">
                <a:effectLst/>
              </a:rPr>
              <a:t> där det finns sakkunniga i barn- och ungdomsidrott som kan hjälpa till att föra dialog med föreningen eller guida rätt.</a:t>
            </a:r>
          </a:p>
          <a:p>
            <a:pPr algn="l"/>
            <a:endParaRPr lang="sv-SE" sz="1400" b="0" i="0" dirty="0">
              <a:effectLst/>
            </a:endParaRPr>
          </a:p>
          <a:p>
            <a:pPr algn="l">
              <a:buFont typeface="Arial" panose="020B0604020202020204" pitchFamily="34" charset="0"/>
              <a:buChar char="•"/>
            </a:pPr>
            <a:r>
              <a:rPr lang="sv-SE" sz="1400" b="0" i="0" dirty="0">
                <a:effectLst/>
              </a:rPr>
              <a:t>Om ett ärende inte kan hanteras av varken förening, SF eller RF/SISU:s distrikt kan du kontakta </a:t>
            </a:r>
            <a:r>
              <a:rPr lang="sv-SE" sz="1400" b="1" i="0" dirty="0">
                <a:effectLst/>
              </a:rPr>
              <a:t>idrottsombudsmannen</a:t>
            </a:r>
            <a:r>
              <a:rPr lang="sv-SE" sz="1400" b="0" i="0" dirty="0">
                <a:effectLst/>
              </a:rPr>
              <a:t> på 08-627 40 10 eller </a:t>
            </a:r>
            <a:r>
              <a:rPr lang="sv-SE" sz="1400" b="0" i="0" u="sng" dirty="0">
                <a:effectLst/>
                <a:hlinkClick r:id="rId3" tooltip="Skyddad adress">
                  <a:extLst>
                    <a:ext uri="{A12FA001-AC4F-418D-AE19-62706E023703}">
                      <ahyp:hlinkClr xmlns:ahyp="http://schemas.microsoft.com/office/drawing/2018/hyperlinkcolor" val="tx"/>
                    </a:ext>
                  </a:extLst>
                </a:hlinkClick>
              </a:rPr>
              <a:t>idrottsombudsmannen@rf.se</a:t>
            </a:r>
            <a:r>
              <a:rPr lang="sv-SE" sz="1400" b="0" i="0" dirty="0">
                <a:effectLst/>
              </a:rPr>
              <a:t>. Vid hög belastning kan det vara svårt att komma fram på telefon – lämna ett meddelande eller skicka e-post så blir du kontaktad. Idrottsombudsmannen kan till exempel vägleda kring polisanmälan.</a:t>
            </a:r>
          </a:p>
          <a:p>
            <a:pPr algn="l"/>
            <a:endParaRPr lang="sv-SE" sz="1400" b="0" i="0" dirty="0">
              <a:effectLst/>
            </a:endParaRPr>
          </a:p>
          <a:p>
            <a:pPr algn="l">
              <a:buFont typeface="Arial" panose="020B0604020202020204" pitchFamily="34" charset="0"/>
              <a:buChar char="•"/>
            </a:pPr>
            <a:r>
              <a:rPr lang="sv-SE" sz="1400" b="0" i="0" dirty="0">
                <a:effectLst/>
              </a:rPr>
              <a:t>Om du inte vill eller vågar vända dig till idrottsombudsmannen direkt kan du använda den anonyma och krypterade </a:t>
            </a:r>
            <a:r>
              <a:rPr lang="sv-SE" sz="1400" b="0" i="0" u="sng" dirty="0">
                <a:effectLst/>
                <a:hlinkClick r:id="rId4" tooltip="Sida Visselblåsartjänsten">
                  <a:extLst>
                    <a:ext uri="{A12FA001-AC4F-418D-AE19-62706E023703}">
                      <ahyp:hlinkClr xmlns:ahyp="http://schemas.microsoft.com/office/drawing/2018/hyperlinkcolor" val="tx"/>
                    </a:ext>
                  </a:extLst>
                </a:hlinkClick>
              </a:rPr>
              <a:t>visselblåsartjänsten</a:t>
            </a:r>
            <a:r>
              <a:rPr lang="sv-SE" sz="1400" b="0" i="0" dirty="0">
                <a:effectLst/>
              </a:rPr>
              <a:t>, där idrottsombudsmannen tar emot ärenden.</a:t>
            </a:r>
          </a:p>
        </p:txBody>
      </p:sp>
    </p:spTree>
    <p:extLst>
      <p:ext uri="{BB962C8B-B14F-4D97-AF65-F5344CB8AC3E}">
        <p14:creationId xmlns:p14="http://schemas.microsoft.com/office/powerpoint/2010/main" val="1661555969"/>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63BEAD-F844-484E-8FA3-1F90034BD40D}"/>
              </a:ext>
            </a:extLst>
          </p:cNvPr>
          <p:cNvSpPr>
            <a:spLocks noGrp="1"/>
          </p:cNvSpPr>
          <p:nvPr>
            <p:ph type="ctrTitle"/>
          </p:nvPr>
        </p:nvSpPr>
        <p:spPr>
          <a:xfrm>
            <a:off x="6072446" y="735129"/>
            <a:ext cx="5319433" cy="2076333"/>
          </a:xfrm>
        </p:spPr>
        <p:txBody>
          <a:bodyPr anchor="t">
            <a:noAutofit/>
          </a:bodyPr>
          <a:lstStyle/>
          <a:p>
            <a:pPr algn="l">
              <a:lnSpc>
                <a:spcPct val="107000"/>
              </a:lnSpc>
              <a:spcAft>
                <a:spcPts val="800"/>
              </a:spcAft>
            </a:pPr>
            <a:br>
              <a:rPr lang="sv-SE" sz="2000" dirty="0">
                <a:effectLst/>
                <a:latin typeface="Calibri" panose="020F0502020204030204" pitchFamily="34" charset="0"/>
                <a:ea typeface="Calibri" panose="020F0502020204030204" pitchFamily="34" charset="0"/>
                <a:cs typeface="Times New Roman" panose="02020603050405020304" pitchFamily="18" charset="0"/>
              </a:rPr>
            </a:br>
            <a:endParaRPr lang="sv-SE" sz="2000" dirty="0"/>
          </a:p>
        </p:txBody>
      </p:sp>
      <p:sp>
        <p:nvSpPr>
          <p:cNvPr id="71" name="Freeform: Shape 70">
            <a:extLst>
              <a:ext uri="{FF2B5EF4-FFF2-40B4-BE49-F238E27FC236}">
                <a16:creationId xmlns:a16="http://schemas.microsoft.com/office/drawing/2014/main" id="{2C6334C2-F73F-4B3B-A626-DD5F69DF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89868" cy="6374535"/>
          </a:xfrm>
          <a:custGeom>
            <a:avLst/>
            <a:gdLst>
              <a:gd name="connsiteX0" fmla="*/ 620377 w 5389868"/>
              <a:gd name="connsiteY0" fmla="*/ 6374535 h 6374535"/>
              <a:gd name="connsiteX1" fmla="*/ 3459520 w 5389868"/>
              <a:gd name="connsiteY1" fmla="*/ 6374535 h 6374535"/>
              <a:gd name="connsiteX2" fmla="*/ 3638761 w 5389868"/>
              <a:gd name="connsiteY2" fmla="*/ 6288190 h 6374535"/>
              <a:gd name="connsiteX3" fmla="*/ 5389868 w 5389868"/>
              <a:gd name="connsiteY3" fmla="*/ 3346018 h 6374535"/>
              <a:gd name="connsiteX4" fmla="*/ 2043850 w 5389868"/>
              <a:gd name="connsiteY4" fmla="*/ 0 h 6374535"/>
              <a:gd name="connsiteX5" fmla="*/ 139826 w 5389868"/>
              <a:gd name="connsiteY5" fmla="*/ 594192 h 6374535"/>
              <a:gd name="connsiteX6" fmla="*/ 0 w 5389868"/>
              <a:gd name="connsiteY6" fmla="*/ 700065 h 6374535"/>
              <a:gd name="connsiteX7" fmla="*/ 0 w 5389868"/>
              <a:gd name="connsiteY7" fmla="*/ 5991971 h 6374535"/>
              <a:gd name="connsiteX8" fmla="*/ 139827 w 5389868"/>
              <a:gd name="connsiteY8" fmla="*/ 6097845 h 6374535"/>
              <a:gd name="connsiteX9" fmla="*/ 378347 w 5389868"/>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9868" h="6374535">
                <a:moveTo>
                  <a:pt x="620377" y="6374535"/>
                </a:moveTo>
                <a:lnTo>
                  <a:pt x="3459520" y="6374535"/>
                </a:lnTo>
                <a:lnTo>
                  <a:pt x="3638761" y="6288190"/>
                </a:lnTo>
                <a:cubicBezTo>
                  <a:pt x="4681799" y="5721578"/>
                  <a:pt x="5389868" y="4616487"/>
                  <a:pt x="5389868" y="3346018"/>
                </a:cubicBezTo>
                <a:cubicBezTo>
                  <a:pt x="5389868" y="1498063"/>
                  <a:pt x="3891805" y="0"/>
                  <a:pt x="2043850" y="0"/>
                </a:cubicBezTo>
                <a:cubicBezTo>
                  <a:pt x="1336430" y="0"/>
                  <a:pt x="680285" y="219535"/>
                  <a:pt x="139826" y="594192"/>
                </a:cubicBezTo>
                <a:lnTo>
                  <a:pt x="0" y="700065"/>
                </a:lnTo>
                <a:lnTo>
                  <a:pt x="0" y="5991971"/>
                </a:lnTo>
                <a:lnTo>
                  <a:pt x="139827" y="6097845"/>
                </a:lnTo>
                <a:cubicBezTo>
                  <a:pt x="217035" y="6151367"/>
                  <a:pt x="296605" y="6201724"/>
                  <a:pt x="378347" y="624872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Tigrar (2020) | MovieZine">
            <a:extLst>
              <a:ext uri="{FF2B5EF4-FFF2-40B4-BE49-F238E27FC236}">
                <a16:creationId xmlns:a16="http://schemas.microsoft.com/office/drawing/2014/main" id="{2DF484E0-2DA9-41FA-8527-36AD15C069A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6769"/>
          <a:stretch/>
        </p:blipFill>
        <p:spPr bwMode="auto">
          <a:xfrm>
            <a:off x="20" y="10"/>
            <a:ext cx="5234499" cy="6210619"/>
          </a:xfrm>
          <a:custGeom>
            <a:avLst/>
            <a:gdLst/>
            <a:ahLst/>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a:noFill/>
          <a:extLst>
            <a:ext uri="{909E8E84-426E-40DD-AFC4-6F175D3DCCD1}">
              <a14:hiddenFill xmlns:a14="http://schemas.microsoft.com/office/drawing/2010/main">
                <a:solidFill>
                  <a:srgbClr val="FFFFFF"/>
                </a:solidFill>
              </a14:hiddenFill>
            </a:ext>
          </a:extLst>
        </p:spPr>
      </p:pic>
      <p:sp>
        <p:nvSpPr>
          <p:cNvPr id="6" name="textruta 5">
            <a:extLst>
              <a:ext uri="{FF2B5EF4-FFF2-40B4-BE49-F238E27FC236}">
                <a16:creationId xmlns:a16="http://schemas.microsoft.com/office/drawing/2014/main" id="{E9F5ED49-F520-4ED0-8EA6-523CA10CA2F4}"/>
              </a:ext>
            </a:extLst>
          </p:cNvPr>
          <p:cNvSpPr txBox="1"/>
          <p:nvPr/>
        </p:nvSpPr>
        <p:spPr>
          <a:xfrm>
            <a:off x="5910794" y="2396616"/>
            <a:ext cx="6096000" cy="369332"/>
          </a:xfrm>
          <a:prstGeom prst="rect">
            <a:avLst/>
          </a:prstGeom>
          <a:noFill/>
        </p:spPr>
        <p:txBody>
          <a:bodyPr wrap="square">
            <a:spAutoFit/>
          </a:bodyPr>
          <a:lstStyle/>
          <a:p>
            <a:r>
              <a:rPr lang="sv-SE" dirty="0"/>
              <a:t>https://www.rf.se/RFarbetarmed/Tryggidrott/</a:t>
            </a:r>
          </a:p>
        </p:txBody>
      </p:sp>
      <p:sp>
        <p:nvSpPr>
          <p:cNvPr id="8" name="textruta 7">
            <a:extLst>
              <a:ext uri="{FF2B5EF4-FFF2-40B4-BE49-F238E27FC236}">
                <a16:creationId xmlns:a16="http://schemas.microsoft.com/office/drawing/2014/main" id="{A50DC964-0994-43C3-B5DF-C8D322115EB6}"/>
              </a:ext>
            </a:extLst>
          </p:cNvPr>
          <p:cNvSpPr txBox="1"/>
          <p:nvPr/>
        </p:nvSpPr>
        <p:spPr>
          <a:xfrm>
            <a:off x="5910794" y="2937437"/>
            <a:ext cx="6096000" cy="923330"/>
          </a:xfrm>
          <a:prstGeom prst="rect">
            <a:avLst/>
          </a:prstGeom>
          <a:noFill/>
        </p:spPr>
        <p:txBody>
          <a:bodyPr wrap="square">
            <a:spAutoFit/>
          </a:bodyPr>
          <a:lstStyle/>
          <a:p>
            <a:r>
              <a:rPr lang="sv-SE" dirty="0"/>
              <a:t>https://www.rf.se/globalassets/riksidrottsforbundet/nya-dokument/nya-dokumentbanken/rfs-verksamhet/idrotten-vill--idrottsrorelsens-ideprogram.pdf</a:t>
            </a:r>
          </a:p>
        </p:txBody>
      </p:sp>
      <p:sp>
        <p:nvSpPr>
          <p:cNvPr id="10" name="textruta 9">
            <a:extLst>
              <a:ext uri="{FF2B5EF4-FFF2-40B4-BE49-F238E27FC236}">
                <a16:creationId xmlns:a16="http://schemas.microsoft.com/office/drawing/2014/main" id="{88F612BD-10BA-461A-863F-337816BAB9F7}"/>
              </a:ext>
            </a:extLst>
          </p:cNvPr>
          <p:cNvSpPr txBox="1"/>
          <p:nvPr/>
        </p:nvSpPr>
        <p:spPr>
          <a:xfrm>
            <a:off x="5910794" y="4032256"/>
            <a:ext cx="6096000" cy="923330"/>
          </a:xfrm>
          <a:prstGeom prst="rect">
            <a:avLst/>
          </a:prstGeom>
          <a:noFill/>
        </p:spPr>
        <p:txBody>
          <a:bodyPr wrap="square">
            <a:spAutoFit/>
          </a:bodyPr>
          <a:lstStyle/>
          <a:p>
            <a:r>
              <a:rPr lang="sv-SE" dirty="0"/>
              <a:t>https://www.rf.se/globalassets/riksidrottsforbundet/nya-dokument/nya-dokumentbanken/rfs-verksamhet/idrottsrorelsens-uppforandekod.pdf</a:t>
            </a:r>
          </a:p>
        </p:txBody>
      </p:sp>
      <p:sp>
        <p:nvSpPr>
          <p:cNvPr id="12" name="textruta 11">
            <a:extLst>
              <a:ext uri="{FF2B5EF4-FFF2-40B4-BE49-F238E27FC236}">
                <a16:creationId xmlns:a16="http://schemas.microsoft.com/office/drawing/2014/main" id="{E00DF702-39D5-4C3E-832E-507E4FEF5EE9}"/>
              </a:ext>
            </a:extLst>
          </p:cNvPr>
          <p:cNvSpPr txBox="1"/>
          <p:nvPr/>
        </p:nvSpPr>
        <p:spPr>
          <a:xfrm>
            <a:off x="5910794" y="1901309"/>
            <a:ext cx="6096000" cy="369332"/>
          </a:xfrm>
          <a:prstGeom prst="rect">
            <a:avLst/>
          </a:prstGeom>
          <a:noFill/>
        </p:spPr>
        <p:txBody>
          <a:bodyPr wrap="square">
            <a:spAutoFit/>
          </a:bodyPr>
          <a:lstStyle/>
          <a:p>
            <a:r>
              <a:rPr lang="sv-SE" dirty="0"/>
              <a:t>https://report.whistleb.com/sv/riksidrottsforbundet</a:t>
            </a:r>
          </a:p>
        </p:txBody>
      </p:sp>
    </p:spTree>
    <p:extLst>
      <p:ext uri="{BB962C8B-B14F-4D97-AF65-F5344CB8AC3E}">
        <p14:creationId xmlns:p14="http://schemas.microsoft.com/office/powerpoint/2010/main" val="1278441503"/>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63BEAD-F844-484E-8FA3-1F90034BD40D}"/>
              </a:ext>
            </a:extLst>
          </p:cNvPr>
          <p:cNvSpPr>
            <a:spLocks noGrp="1"/>
          </p:cNvSpPr>
          <p:nvPr>
            <p:ph type="ctrTitle"/>
          </p:nvPr>
        </p:nvSpPr>
        <p:spPr>
          <a:xfrm>
            <a:off x="6072446" y="735129"/>
            <a:ext cx="5319433" cy="2076333"/>
          </a:xfrm>
        </p:spPr>
        <p:txBody>
          <a:bodyPr anchor="t">
            <a:noAutofit/>
          </a:bodyPr>
          <a:lstStyle/>
          <a:p>
            <a:pPr algn="l">
              <a:lnSpc>
                <a:spcPct val="107000"/>
              </a:lnSpc>
              <a:spcAft>
                <a:spcPts val="800"/>
              </a:spcAft>
            </a:pPr>
            <a:br>
              <a:rPr lang="sv-SE" sz="2000" dirty="0">
                <a:effectLst/>
                <a:latin typeface="Calibri" panose="020F0502020204030204" pitchFamily="34" charset="0"/>
                <a:ea typeface="Calibri" panose="020F0502020204030204" pitchFamily="34" charset="0"/>
                <a:cs typeface="Times New Roman" panose="02020603050405020304" pitchFamily="18" charset="0"/>
              </a:rPr>
            </a:br>
            <a:endParaRPr lang="sv-SE" sz="2000" dirty="0"/>
          </a:p>
        </p:txBody>
      </p:sp>
      <p:sp>
        <p:nvSpPr>
          <p:cNvPr id="71" name="Freeform: Shape 70">
            <a:extLst>
              <a:ext uri="{FF2B5EF4-FFF2-40B4-BE49-F238E27FC236}">
                <a16:creationId xmlns:a16="http://schemas.microsoft.com/office/drawing/2014/main" id="{2C6334C2-F73F-4B3B-A626-DD5F69DF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89868" cy="6374535"/>
          </a:xfrm>
          <a:custGeom>
            <a:avLst/>
            <a:gdLst>
              <a:gd name="connsiteX0" fmla="*/ 620377 w 5389868"/>
              <a:gd name="connsiteY0" fmla="*/ 6374535 h 6374535"/>
              <a:gd name="connsiteX1" fmla="*/ 3459520 w 5389868"/>
              <a:gd name="connsiteY1" fmla="*/ 6374535 h 6374535"/>
              <a:gd name="connsiteX2" fmla="*/ 3638761 w 5389868"/>
              <a:gd name="connsiteY2" fmla="*/ 6288190 h 6374535"/>
              <a:gd name="connsiteX3" fmla="*/ 5389868 w 5389868"/>
              <a:gd name="connsiteY3" fmla="*/ 3346018 h 6374535"/>
              <a:gd name="connsiteX4" fmla="*/ 2043850 w 5389868"/>
              <a:gd name="connsiteY4" fmla="*/ 0 h 6374535"/>
              <a:gd name="connsiteX5" fmla="*/ 139826 w 5389868"/>
              <a:gd name="connsiteY5" fmla="*/ 594192 h 6374535"/>
              <a:gd name="connsiteX6" fmla="*/ 0 w 5389868"/>
              <a:gd name="connsiteY6" fmla="*/ 700065 h 6374535"/>
              <a:gd name="connsiteX7" fmla="*/ 0 w 5389868"/>
              <a:gd name="connsiteY7" fmla="*/ 5991971 h 6374535"/>
              <a:gd name="connsiteX8" fmla="*/ 139827 w 5389868"/>
              <a:gd name="connsiteY8" fmla="*/ 6097845 h 6374535"/>
              <a:gd name="connsiteX9" fmla="*/ 378347 w 5389868"/>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9868" h="6374535">
                <a:moveTo>
                  <a:pt x="620377" y="6374535"/>
                </a:moveTo>
                <a:lnTo>
                  <a:pt x="3459520" y="6374535"/>
                </a:lnTo>
                <a:lnTo>
                  <a:pt x="3638761" y="6288190"/>
                </a:lnTo>
                <a:cubicBezTo>
                  <a:pt x="4681799" y="5721578"/>
                  <a:pt x="5389868" y="4616487"/>
                  <a:pt x="5389868" y="3346018"/>
                </a:cubicBezTo>
                <a:cubicBezTo>
                  <a:pt x="5389868" y="1498063"/>
                  <a:pt x="3891805" y="0"/>
                  <a:pt x="2043850" y="0"/>
                </a:cubicBezTo>
                <a:cubicBezTo>
                  <a:pt x="1336430" y="0"/>
                  <a:pt x="680285" y="219535"/>
                  <a:pt x="139826" y="594192"/>
                </a:cubicBezTo>
                <a:lnTo>
                  <a:pt x="0" y="700065"/>
                </a:lnTo>
                <a:lnTo>
                  <a:pt x="0" y="5991971"/>
                </a:lnTo>
                <a:lnTo>
                  <a:pt x="139827" y="6097845"/>
                </a:lnTo>
                <a:cubicBezTo>
                  <a:pt x="217035" y="6151367"/>
                  <a:pt x="296605" y="6201724"/>
                  <a:pt x="378347" y="624872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Tigrar (2020) | MovieZine">
            <a:extLst>
              <a:ext uri="{FF2B5EF4-FFF2-40B4-BE49-F238E27FC236}">
                <a16:creationId xmlns:a16="http://schemas.microsoft.com/office/drawing/2014/main" id="{2DF484E0-2DA9-41FA-8527-36AD15C069A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6769"/>
          <a:stretch/>
        </p:blipFill>
        <p:spPr bwMode="auto">
          <a:xfrm>
            <a:off x="20" y="10"/>
            <a:ext cx="5234499" cy="6210619"/>
          </a:xfrm>
          <a:custGeom>
            <a:avLst/>
            <a:gdLst/>
            <a:ahLst/>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a:noFill/>
          <a:extLst>
            <a:ext uri="{909E8E84-426E-40DD-AFC4-6F175D3DCCD1}">
              <a14:hiddenFill xmlns:a14="http://schemas.microsoft.com/office/drawing/2010/main">
                <a:solidFill>
                  <a:srgbClr val="FFFFFF"/>
                </a:solidFill>
              </a14:hiddenFill>
            </a:ext>
          </a:extLst>
        </p:spPr>
      </p:pic>
      <p:sp>
        <p:nvSpPr>
          <p:cNvPr id="6" name="textruta 5">
            <a:extLst>
              <a:ext uri="{FF2B5EF4-FFF2-40B4-BE49-F238E27FC236}">
                <a16:creationId xmlns:a16="http://schemas.microsoft.com/office/drawing/2014/main" id="{2EACB263-5812-40A1-A690-704ACE68D54E}"/>
              </a:ext>
            </a:extLst>
          </p:cNvPr>
          <p:cNvSpPr txBox="1"/>
          <p:nvPr/>
        </p:nvSpPr>
        <p:spPr>
          <a:xfrm>
            <a:off x="5772150" y="117693"/>
            <a:ext cx="6096000" cy="6740307"/>
          </a:xfrm>
          <a:prstGeom prst="rect">
            <a:avLst/>
          </a:prstGeom>
          <a:noFill/>
        </p:spPr>
        <p:txBody>
          <a:bodyPr wrap="square">
            <a:spAutoFit/>
          </a:bodyPr>
          <a:lstStyle/>
          <a:p>
            <a:r>
              <a:rPr lang="sv-SE" dirty="0">
                <a:hlinkClick r:id="rId3"/>
              </a:rPr>
              <a:t>https://www.svtplay.se/video/25294251/bakom-masken-lehners-kamp-mot-mental-ohalsa?id=KPv15LM</a:t>
            </a:r>
            <a:endParaRPr lang="sv-SE" dirty="0"/>
          </a:p>
          <a:p>
            <a:endParaRPr lang="sv-SE" dirty="0"/>
          </a:p>
          <a:p>
            <a:r>
              <a:rPr lang="sv-SE" dirty="0">
                <a:hlinkClick r:id="rId4"/>
              </a:rPr>
              <a:t>Ex-proffset Martin Bengtsson: ”Jag vaknade upp på en psykiatrisk klinik i Milano” | Cafe.se</a:t>
            </a:r>
            <a:endParaRPr lang="sv-SE" dirty="0"/>
          </a:p>
          <a:p>
            <a:endParaRPr lang="sv-SE" dirty="0"/>
          </a:p>
          <a:p>
            <a:r>
              <a:rPr lang="sv-SE" dirty="0">
                <a:hlinkClick r:id="rId5"/>
              </a:rPr>
              <a:t>Tigrar · Martin Bengtssons resa från proffs till självmordsförsök blir film (aftonbladet.se)</a:t>
            </a:r>
            <a:endParaRPr lang="sv-SE" dirty="0"/>
          </a:p>
          <a:p>
            <a:endParaRPr lang="sv-SE" dirty="0"/>
          </a:p>
          <a:p>
            <a:r>
              <a:rPr lang="sv-SE" dirty="0">
                <a:hlinkClick r:id="rId6"/>
              </a:rPr>
              <a:t>https://www.svt.se/sport/tennis/robin-soderling-sokte-pa-satt-att-bega-sjalvmord</a:t>
            </a:r>
            <a:endParaRPr lang="sv-SE" dirty="0"/>
          </a:p>
          <a:p>
            <a:endParaRPr lang="sv-SE" dirty="0"/>
          </a:p>
          <a:p>
            <a:r>
              <a:rPr lang="sv-SE" dirty="0">
                <a:hlinkClick r:id="rId7"/>
              </a:rPr>
              <a:t>https://www.svt.se/sport/riksidrottsforbundet/okad-oppenhet-kring-idrott-och-mental-ohalsa</a:t>
            </a:r>
            <a:endParaRPr lang="sv-SE" dirty="0"/>
          </a:p>
          <a:p>
            <a:endParaRPr lang="sv-SE" dirty="0"/>
          </a:p>
          <a:p>
            <a:r>
              <a:rPr lang="sv-SE" dirty="0">
                <a:hlinkClick r:id="rId8"/>
              </a:rPr>
              <a:t>https://www.svt.se/sport/idrott-och-psykisk-ohalsa/kanner-igen-mig-i-det-jenny-rissveds-sager</a:t>
            </a:r>
            <a:endParaRPr lang="sv-SE" dirty="0"/>
          </a:p>
          <a:p>
            <a:endParaRPr lang="sv-SE" dirty="0"/>
          </a:p>
          <a:p>
            <a:r>
              <a:rPr lang="sv-SE" dirty="0">
                <a:hlinkClick r:id="rId9"/>
              </a:rPr>
              <a:t>https://www.svt.se/sport/fotboll/magyar-det-forsta-han-gjorde-var-att-skjuta-sig-sjalv</a:t>
            </a:r>
            <a:endParaRPr lang="sv-SE" dirty="0"/>
          </a:p>
          <a:p>
            <a:endParaRPr lang="sv-SE" dirty="0"/>
          </a:p>
          <a:p>
            <a:r>
              <a:rPr lang="sv-SE" dirty="0">
                <a:hlinkClick r:id="rId10"/>
              </a:rPr>
              <a:t>https://www.svt.se/sport/friidrott/ekelunds-vag-tillbaka-fran-depressionen</a:t>
            </a:r>
            <a:endParaRPr lang="sv-SE" dirty="0"/>
          </a:p>
          <a:p>
            <a:endParaRPr lang="sv-SE" dirty="0"/>
          </a:p>
        </p:txBody>
      </p:sp>
    </p:spTree>
    <p:extLst>
      <p:ext uri="{BB962C8B-B14F-4D97-AF65-F5344CB8AC3E}">
        <p14:creationId xmlns:p14="http://schemas.microsoft.com/office/powerpoint/2010/main" val="19950322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63BEAD-F844-484E-8FA3-1F90034BD40D}"/>
              </a:ext>
            </a:extLst>
          </p:cNvPr>
          <p:cNvSpPr>
            <a:spLocks noGrp="1"/>
          </p:cNvSpPr>
          <p:nvPr>
            <p:ph type="ctrTitle"/>
          </p:nvPr>
        </p:nvSpPr>
        <p:spPr>
          <a:xfrm>
            <a:off x="5609490" y="1471565"/>
            <a:ext cx="6487806" cy="3431403"/>
          </a:xfrm>
        </p:spPr>
        <p:txBody>
          <a:bodyPr anchor="t">
            <a:noAutofit/>
          </a:bodyPr>
          <a:lstStyle/>
          <a:p>
            <a:pPr algn="l"/>
            <a:r>
              <a:rPr lang="sv-SE" sz="2200" b="0" i="1" dirty="0">
                <a:effectLst/>
                <a:latin typeface="Open Sans" panose="020B0606030504020204" pitchFamily="34" charset="0"/>
              </a:rPr>
              <a:t>”Cirka 30 procent av svenska elitidrottare har upplevt psykisk ohälsa under karriären, visar ny forskning. </a:t>
            </a:r>
            <a:br>
              <a:rPr lang="sv-SE" sz="2200" b="0" i="1" dirty="0">
                <a:effectLst/>
                <a:latin typeface="Open Sans" panose="020B0606030504020204" pitchFamily="34" charset="0"/>
              </a:rPr>
            </a:br>
            <a:br>
              <a:rPr lang="sv-SE" sz="2200" b="0" i="1" dirty="0">
                <a:effectLst/>
                <a:latin typeface="Open Sans" panose="020B0606030504020204" pitchFamily="34" charset="0"/>
              </a:rPr>
            </a:br>
            <a:r>
              <a:rPr lang="sv-SE" sz="2200" b="0" i="1" dirty="0">
                <a:effectLst/>
                <a:latin typeface="Open Sans" panose="020B0606030504020204" pitchFamily="34" charset="0"/>
              </a:rPr>
              <a:t>Elitidrottare lider sannolikt av psykisk ohälsa i samma eller något högre grad än normalbefolkningen. De som drabbas lider ofta i det tysta och avstår dessutom från söka hjälp för sina problem.”</a:t>
            </a:r>
            <a:br>
              <a:rPr lang="sv-SE" sz="2800" b="0" i="0" dirty="0">
                <a:effectLst/>
                <a:latin typeface="Open Sans" panose="020B0606030504020204" pitchFamily="34" charset="0"/>
              </a:rPr>
            </a:br>
            <a:br>
              <a:rPr lang="sv-SE" sz="2800" b="0" i="0" dirty="0">
                <a:effectLst/>
                <a:latin typeface="Open Sans" panose="020B0606030504020204" pitchFamily="34" charset="0"/>
              </a:rPr>
            </a:br>
            <a:r>
              <a:rPr lang="sv-SE" sz="1600" b="0" i="0" dirty="0">
                <a:effectLst/>
                <a:latin typeface="Open Sans" panose="020B0606030504020204" pitchFamily="34" charset="0"/>
              </a:rPr>
              <a:t>https://www.idrottsforskning.se/elitens-osynliga-ohalsa/</a:t>
            </a:r>
            <a:endParaRPr lang="sv-SE" sz="1600" dirty="0"/>
          </a:p>
        </p:txBody>
      </p:sp>
      <p:sp>
        <p:nvSpPr>
          <p:cNvPr id="71" name="Freeform: Shape 70">
            <a:extLst>
              <a:ext uri="{FF2B5EF4-FFF2-40B4-BE49-F238E27FC236}">
                <a16:creationId xmlns:a16="http://schemas.microsoft.com/office/drawing/2014/main" id="{2C6334C2-F73F-4B3B-A626-DD5F69DF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89868" cy="6374535"/>
          </a:xfrm>
          <a:custGeom>
            <a:avLst/>
            <a:gdLst>
              <a:gd name="connsiteX0" fmla="*/ 620377 w 5389868"/>
              <a:gd name="connsiteY0" fmla="*/ 6374535 h 6374535"/>
              <a:gd name="connsiteX1" fmla="*/ 3459520 w 5389868"/>
              <a:gd name="connsiteY1" fmla="*/ 6374535 h 6374535"/>
              <a:gd name="connsiteX2" fmla="*/ 3638761 w 5389868"/>
              <a:gd name="connsiteY2" fmla="*/ 6288190 h 6374535"/>
              <a:gd name="connsiteX3" fmla="*/ 5389868 w 5389868"/>
              <a:gd name="connsiteY3" fmla="*/ 3346018 h 6374535"/>
              <a:gd name="connsiteX4" fmla="*/ 2043850 w 5389868"/>
              <a:gd name="connsiteY4" fmla="*/ 0 h 6374535"/>
              <a:gd name="connsiteX5" fmla="*/ 139826 w 5389868"/>
              <a:gd name="connsiteY5" fmla="*/ 594192 h 6374535"/>
              <a:gd name="connsiteX6" fmla="*/ 0 w 5389868"/>
              <a:gd name="connsiteY6" fmla="*/ 700065 h 6374535"/>
              <a:gd name="connsiteX7" fmla="*/ 0 w 5389868"/>
              <a:gd name="connsiteY7" fmla="*/ 5991971 h 6374535"/>
              <a:gd name="connsiteX8" fmla="*/ 139827 w 5389868"/>
              <a:gd name="connsiteY8" fmla="*/ 6097845 h 6374535"/>
              <a:gd name="connsiteX9" fmla="*/ 378347 w 5389868"/>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9868" h="6374535">
                <a:moveTo>
                  <a:pt x="620377" y="6374535"/>
                </a:moveTo>
                <a:lnTo>
                  <a:pt x="3459520" y="6374535"/>
                </a:lnTo>
                <a:lnTo>
                  <a:pt x="3638761" y="6288190"/>
                </a:lnTo>
                <a:cubicBezTo>
                  <a:pt x="4681799" y="5721578"/>
                  <a:pt x="5389868" y="4616487"/>
                  <a:pt x="5389868" y="3346018"/>
                </a:cubicBezTo>
                <a:cubicBezTo>
                  <a:pt x="5389868" y="1498063"/>
                  <a:pt x="3891805" y="0"/>
                  <a:pt x="2043850" y="0"/>
                </a:cubicBezTo>
                <a:cubicBezTo>
                  <a:pt x="1336430" y="0"/>
                  <a:pt x="680285" y="219535"/>
                  <a:pt x="139826" y="594192"/>
                </a:cubicBezTo>
                <a:lnTo>
                  <a:pt x="0" y="700065"/>
                </a:lnTo>
                <a:lnTo>
                  <a:pt x="0" y="5991971"/>
                </a:lnTo>
                <a:lnTo>
                  <a:pt x="139827" y="6097845"/>
                </a:lnTo>
                <a:cubicBezTo>
                  <a:pt x="217035" y="6151367"/>
                  <a:pt x="296605" y="6201724"/>
                  <a:pt x="378347" y="624872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Tigrar (2020) | MovieZine">
            <a:extLst>
              <a:ext uri="{FF2B5EF4-FFF2-40B4-BE49-F238E27FC236}">
                <a16:creationId xmlns:a16="http://schemas.microsoft.com/office/drawing/2014/main" id="{2DF484E0-2DA9-41FA-8527-36AD15C069A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6769"/>
          <a:stretch/>
        </p:blipFill>
        <p:spPr bwMode="auto">
          <a:xfrm>
            <a:off x="20" y="10"/>
            <a:ext cx="5234499" cy="6210619"/>
          </a:xfrm>
          <a:custGeom>
            <a:avLst/>
            <a:gdLst/>
            <a:ahLst/>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071143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63BEAD-F844-484E-8FA3-1F90034BD40D}"/>
              </a:ext>
            </a:extLst>
          </p:cNvPr>
          <p:cNvSpPr>
            <a:spLocks noGrp="1"/>
          </p:cNvSpPr>
          <p:nvPr>
            <p:ph type="ctrTitle"/>
          </p:nvPr>
        </p:nvSpPr>
        <p:spPr>
          <a:xfrm>
            <a:off x="5568513" y="1595503"/>
            <a:ext cx="6477000" cy="3019631"/>
          </a:xfrm>
        </p:spPr>
        <p:txBody>
          <a:bodyPr anchor="t">
            <a:noAutofit/>
          </a:bodyPr>
          <a:lstStyle/>
          <a:p>
            <a:pPr algn="l">
              <a:lnSpc>
                <a:spcPct val="107000"/>
              </a:lnSpc>
              <a:spcAft>
                <a:spcPts val="800"/>
              </a:spcAft>
            </a:pPr>
            <a:r>
              <a:rPr lang="sv-SE" sz="2000" dirty="0">
                <a:effectLst/>
                <a:latin typeface="Calibri" panose="020F0502020204030204" pitchFamily="34" charset="0"/>
                <a:ea typeface="Calibri" panose="020F0502020204030204" pitchFamily="34" charset="0"/>
                <a:cs typeface="Times New Roman" panose="02020603050405020304" pitchFamily="18" charset="0"/>
              </a:rPr>
              <a:t>Proffsfotbollen, liksom de flesta idrottsgrenar på hög nivå, ställer höga krav på sina unga utövare och Martin Bengtssons historia är extrem, men långtifrån unik. Pressen kommer utifrån, från medier, lagchefer, tränare, föräldrar och lagkamrater. Men den kommer ofta även inifrån, i form av orimliga krav på att aldrig vara nöjd, alltid prestera ännu bättre. I värsta fall förvandlas en älskad idrott från passion till besatthet. Tidigt i filmen framgår det att Martin ständigt pressar sig själv för att bli en bättre fotbollsspelare</a:t>
            </a:r>
            <a:r>
              <a:rPr lang="sv-SE" sz="2000" dirty="0">
                <a:latin typeface="Calibri" panose="020F0502020204030204" pitchFamily="34" charset="0"/>
                <a:ea typeface="Calibri" panose="020F0502020204030204" pitchFamily="34" charset="0"/>
                <a:cs typeface="Times New Roman" panose="02020603050405020304" pitchFamily="18" charset="0"/>
              </a:rPr>
              <a:t>.</a:t>
            </a:r>
            <a:endParaRPr lang="sv-SE" sz="2000" dirty="0"/>
          </a:p>
        </p:txBody>
      </p:sp>
      <p:sp>
        <p:nvSpPr>
          <p:cNvPr id="71" name="Freeform: Shape 70">
            <a:extLst>
              <a:ext uri="{FF2B5EF4-FFF2-40B4-BE49-F238E27FC236}">
                <a16:creationId xmlns:a16="http://schemas.microsoft.com/office/drawing/2014/main" id="{2C6334C2-F73F-4B3B-A626-DD5F69DF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89868" cy="6374535"/>
          </a:xfrm>
          <a:custGeom>
            <a:avLst/>
            <a:gdLst>
              <a:gd name="connsiteX0" fmla="*/ 620377 w 5389868"/>
              <a:gd name="connsiteY0" fmla="*/ 6374535 h 6374535"/>
              <a:gd name="connsiteX1" fmla="*/ 3459520 w 5389868"/>
              <a:gd name="connsiteY1" fmla="*/ 6374535 h 6374535"/>
              <a:gd name="connsiteX2" fmla="*/ 3638761 w 5389868"/>
              <a:gd name="connsiteY2" fmla="*/ 6288190 h 6374535"/>
              <a:gd name="connsiteX3" fmla="*/ 5389868 w 5389868"/>
              <a:gd name="connsiteY3" fmla="*/ 3346018 h 6374535"/>
              <a:gd name="connsiteX4" fmla="*/ 2043850 w 5389868"/>
              <a:gd name="connsiteY4" fmla="*/ 0 h 6374535"/>
              <a:gd name="connsiteX5" fmla="*/ 139826 w 5389868"/>
              <a:gd name="connsiteY5" fmla="*/ 594192 h 6374535"/>
              <a:gd name="connsiteX6" fmla="*/ 0 w 5389868"/>
              <a:gd name="connsiteY6" fmla="*/ 700065 h 6374535"/>
              <a:gd name="connsiteX7" fmla="*/ 0 w 5389868"/>
              <a:gd name="connsiteY7" fmla="*/ 5991971 h 6374535"/>
              <a:gd name="connsiteX8" fmla="*/ 139827 w 5389868"/>
              <a:gd name="connsiteY8" fmla="*/ 6097845 h 6374535"/>
              <a:gd name="connsiteX9" fmla="*/ 378347 w 5389868"/>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9868" h="6374535">
                <a:moveTo>
                  <a:pt x="620377" y="6374535"/>
                </a:moveTo>
                <a:lnTo>
                  <a:pt x="3459520" y="6374535"/>
                </a:lnTo>
                <a:lnTo>
                  <a:pt x="3638761" y="6288190"/>
                </a:lnTo>
                <a:cubicBezTo>
                  <a:pt x="4681799" y="5721578"/>
                  <a:pt x="5389868" y="4616487"/>
                  <a:pt x="5389868" y="3346018"/>
                </a:cubicBezTo>
                <a:cubicBezTo>
                  <a:pt x="5389868" y="1498063"/>
                  <a:pt x="3891805" y="0"/>
                  <a:pt x="2043850" y="0"/>
                </a:cubicBezTo>
                <a:cubicBezTo>
                  <a:pt x="1336430" y="0"/>
                  <a:pt x="680285" y="219535"/>
                  <a:pt x="139826" y="594192"/>
                </a:cubicBezTo>
                <a:lnTo>
                  <a:pt x="0" y="700065"/>
                </a:lnTo>
                <a:lnTo>
                  <a:pt x="0" y="5991971"/>
                </a:lnTo>
                <a:lnTo>
                  <a:pt x="139827" y="6097845"/>
                </a:lnTo>
                <a:cubicBezTo>
                  <a:pt x="217035" y="6151367"/>
                  <a:pt x="296605" y="6201724"/>
                  <a:pt x="378347" y="624872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Tigrar (2020) | MovieZine">
            <a:extLst>
              <a:ext uri="{FF2B5EF4-FFF2-40B4-BE49-F238E27FC236}">
                <a16:creationId xmlns:a16="http://schemas.microsoft.com/office/drawing/2014/main" id="{2DF484E0-2DA9-41FA-8527-36AD15C069A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6769"/>
          <a:stretch/>
        </p:blipFill>
        <p:spPr bwMode="auto">
          <a:xfrm>
            <a:off x="20" y="10"/>
            <a:ext cx="5234499" cy="6210619"/>
          </a:xfrm>
          <a:custGeom>
            <a:avLst/>
            <a:gdLst/>
            <a:ahLst/>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376061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1" name="Freeform: Shape 70">
            <a:extLst>
              <a:ext uri="{FF2B5EF4-FFF2-40B4-BE49-F238E27FC236}">
                <a16:creationId xmlns:a16="http://schemas.microsoft.com/office/drawing/2014/main" id="{2C6334C2-F73F-4B3B-A626-DD5F69DF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89868" cy="6374535"/>
          </a:xfrm>
          <a:custGeom>
            <a:avLst/>
            <a:gdLst>
              <a:gd name="connsiteX0" fmla="*/ 620377 w 5389868"/>
              <a:gd name="connsiteY0" fmla="*/ 6374535 h 6374535"/>
              <a:gd name="connsiteX1" fmla="*/ 3459520 w 5389868"/>
              <a:gd name="connsiteY1" fmla="*/ 6374535 h 6374535"/>
              <a:gd name="connsiteX2" fmla="*/ 3638761 w 5389868"/>
              <a:gd name="connsiteY2" fmla="*/ 6288190 h 6374535"/>
              <a:gd name="connsiteX3" fmla="*/ 5389868 w 5389868"/>
              <a:gd name="connsiteY3" fmla="*/ 3346018 h 6374535"/>
              <a:gd name="connsiteX4" fmla="*/ 2043850 w 5389868"/>
              <a:gd name="connsiteY4" fmla="*/ 0 h 6374535"/>
              <a:gd name="connsiteX5" fmla="*/ 139826 w 5389868"/>
              <a:gd name="connsiteY5" fmla="*/ 594192 h 6374535"/>
              <a:gd name="connsiteX6" fmla="*/ 0 w 5389868"/>
              <a:gd name="connsiteY6" fmla="*/ 700065 h 6374535"/>
              <a:gd name="connsiteX7" fmla="*/ 0 w 5389868"/>
              <a:gd name="connsiteY7" fmla="*/ 5991971 h 6374535"/>
              <a:gd name="connsiteX8" fmla="*/ 139827 w 5389868"/>
              <a:gd name="connsiteY8" fmla="*/ 6097845 h 6374535"/>
              <a:gd name="connsiteX9" fmla="*/ 378347 w 5389868"/>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9868" h="6374535">
                <a:moveTo>
                  <a:pt x="620377" y="6374535"/>
                </a:moveTo>
                <a:lnTo>
                  <a:pt x="3459520" y="6374535"/>
                </a:lnTo>
                <a:lnTo>
                  <a:pt x="3638761" y="6288190"/>
                </a:lnTo>
                <a:cubicBezTo>
                  <a:pt x="4681799" y="5721578"/>
                  <a:pt x="5389868" y="4616487"/>
                  <a:pt x="5389868" y="3346018"/>
                </a:cubicBezTo>
                <a:cubicBezTo>
                  <a:pt x="5389868" y="1498063"/>
                  <a:pt x="3891805" y="0"/>
                  <a:pt x="2043850" y="0"/>
                </a:cubicBezTo>
                <a:cubicBezTo>
                  <a:pt x="1336430" y="0"/>
                  <a:pt x="680285" y="219535"/>
                  <a:pt x="139826" y="594192"/>
                </a:cubicBezTo>
                <a:lnTo>
                  <a:pt x="0" y="700065"/>
                </a:lnTo>
                <a:lnTo>
                  <a:pt x="0" y="5991971"/>
                </a:lnTo>
                <a:lnTo>
                  <a:pt x="139827" y="6097845"/>
                </a:lnTo>
                <a:cubicBezTo>
                  <a:pt x="217035" y="6151367"/>
                  <a:pt x="296605" y="6201724"/>
                  <a:pt x="378347" y="624872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Tigrar (2020) | MovieZine">
            <a:extLst>
              <a:ext uri="{FF2B5EF4-FFF2-40B4-BE49-F238E27FC236}">
                <a16:creationId xmlns:a16="http://schemas.microsoft.com/office/drawing/2014/main" id="{2DF484E0-2DA9-41FA-8527-36AD15C069A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6769"/>
          <a:stretch/>
        </p:blipFill>
        <p:spPr bwMode="auto">
          <a:xfrm>
            <a:off x="20" y="10"/>
            <a:ext cx="5234499" cy="6210619"/>
          </a:xfrm>
          <a:custGeom>
            <a:avLst/>
            <a:gdLst/>
            <a:ahLst/>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a:noFill/>
          <a:extLst>
            <a:ext uri="{909E8E84-426E-40DD-AFC4-6F175D3DCCD1}">
              <a14:hiddenFill xmlns:a14="http://schemas.microsoft.com/office/drawing/2010/main">
                <a:solidFill>
                  <a:srgbClr val="FFFFFF"/>
                </a:solidFill>
              </a14:hiddenFill>
            </a:ext>
          </a:extLst>
        </p:spPr>
      </p:pic>
      <p:sp>
        <p:nvSpPr>
          <p:cNvPr id="6" name="textruta 5">
            <a:extLst>
              <a:ext uri="{FF2B5EF4-FFF2-40B4-BE49-F238E27FC236}">
                <a16:creationId xmlns:a16="http://schemas.microsoft.com/office/drawing/2014/main" id="{FFBF4F16-1BF9-4099-8E49-B38F14D873D1}"/>
              </a:ext>
            </a:extLst>
          </p:cNvPr>
          <p:cNvSpPr txBox="1"/>
          <p:nvPr/>
        </p:nvSpPr>
        <p:spPr>
          <a:xfrm>
            <a:off x="5781675" y="2289711"/>
            <a:ext cx="6096000" cy="1631216"/>
          </a:xfrm>
          <a:prstGeom prst="rect">
            <a:avLst/>
          </a:prstGeom>
          <a:noFill/>
        </p:spPr>
        <p:txBody>
          <a:bodyPr wrap="square">
            <a:spAutoFit/>
          </a:bodyPr>
          <a:lstStyle/>
          <a:p>
            <a:r>
              <a:rPr lang="sv-SE" sz="2000" dirty="0">
                <a:effectLst/>
                <a:latin typeface="Calibri" panose="020F0502020204030204" pitchFamily="34" charset="0"/>
                <a:ea typeface="Calibri" panose="020F0502020204030204" pitchFamily="34" charset="0"/>
                <a:cs typeface="Times New Roman" panose="02020603050405020304" pitchFamily="18" charset="0"/>
              </a:rPr>
              <a:t>Ge exempel på vad Martin gör för att hålla sig i form och utvecklas.</a:t>
            </a:r>
            <a:br>
              <a:rPr lang="sv-SE" sz="2000" dirty="0">
                <a:effectLst/>
                <a:latin typeface="Calibri" panose="020F0502020204030204" pitchFamily="34" charset="0"/>
                <a:ea typeface="Calibri" panose="020F0502020204030204" pitchFamily="34" charset="0"/>
                <a:cs typeface="Times New Roman" panose="02020603050405020304" pitchFamily="18" charset="0"/>
              </a:rPr>
            </a:br>
            <a:br>
              <a:rPr lang="sv-SE" sz="2000" dirty="0">
                <a:effectLst/>
                <a:latin typeface="Calibri" panose="020F0502020204030204" pitchFamily="34" charset="0"/>
                <a:ea typeface="Calibri" panose="020F0502020204030204" pitchFamily="34" charset="0"/>
                <a:cs typeface="Times New Roman" panose="02020603050405020304" pitchFamily="18" charset="0"/>
              </a:rPr>
            </a:br>
            <a:r>
              <a:rPr lang="sv-SE" sz="2000" dirty="0">
                <a:effectLst/>
                <a:latin typeface="Calibri" panose="020F0502020204030204" pitchFamily="34" charset="0"/>
                <a:ea typeface="Calibri" panose="020F0502020204030204" pitchFamily="34" charset="0"/>
                <a:cs typeface="Times New Roman" panose="02020603050405020304" pitchFamily="18" charset="0"/>
              </a:rPr>
              <a:t>När förstod ni att Martins självdisciplin är så hård att den kan vara skadlig? </a:t>
            </a:r>
            <a:endParaRPr lang="sv-SE" dirty="0"/>
          </a:p>
        </p:txBody>
      </p:sp>
    </p:spTree>
    <p:extLst>
      <p:ext uri="{BB962C8B-B14F-4D97-AF65-F5344CB8AC3E}">
        <p14:creationId xmlns:p14="http://schemas.microsoft.com/office/powerpoint/2010/main" val="261910679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63BEAD-F844-484E-8FA3-1F90034BD40D}"/>
              </a:ext>
            </a:extLst>
          </p:cNvPr>
          <p:cNvSpPr>
            <a:spLocks noGrp="1"/>
          </p:cNvSpPr>
          <p:nvPr>
            <p:ph type="ctrTitle"/>
          </p:nvPr>
        </p:nvSpPr>
        <p:spPr>
          <a:xfrm>
            <a:off x="5819775" y="2131494"/>
            <a:ext cx="5967133" cy="2595011"/>
          </a:xfrm>
        </p:spPr>
        <p:txBody>
          <a:bodyPr anchor="t">
            <a:noAutofit/>
          </a:bodyPr>
          <a:lstStyle/>
          <a:p>
            <a:pPr algn="l">
              <a:lnSpc>
                <a:spcPct val="107000"/>
              </a:lnSpc>
              <a:spcAft>
                <a:spcPts val="800"/>
              </a:spcAft>
            </a:pPr>
            <a:r>
              <a:rPr lang="sv-SE" sz="2000" dirty="0">
                <a:effectLst/>
                <a:latin typeface="Calibri" panose="020F0502020204030204" pitchFamily="34" charset="0"/>
                <a:ea typeface="Calibri" panose="020F0502020204030204" pitchFamily="34" charset="0"/>
                <a:cs typeface="Times New Roman" panose="02020603050405020304" pitchFamily="18" charset="0"/>
              </a:rPr>
              <a:t>Idrottsvärlden är ofta väldigt målinriktad, vilket kan få många unga utövare att må dåligt. Men även andra delar av livet, såsom skola och arbete, kräver prestation och självdisciplin. Det är ju inte något negativt i sig men det kan gå till överdrift och leda till att man aldrig är nöjd med sig själv, är onödigt självkritisk och får återkommande eller ständig prestationsångest. </a:t>
            </a:r>
            <a:endParaRPr lang="sv-SE" sz="2000" dirty="0"/>
          </a:p>
        </p:txBody>
      </p:sp>
      <p:sp>
        <p:nvSpPr>
          <p:cNvPr id="71" name="Freeform: Shape 70">
            <a:extLst>
              <a:ext uri="{FF2B5EF4-FFF2-40B4-BE49-F238E27FC236}">
                <a16:creationId xmlns:a16="http://schemas.microsoft.com/office/drawing/2014/main" id="{2C6334C2-F73F-4B3B-A626-DD5F69DF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89868" cy="6374535"/>
          </a:xfrm>
          <a:custGeom>
            <a:avLst/>
            <a:gdLst>
              <a:gd name="connsiteX0" fmla="*/ 620377 w 5389868"/>
              <a:gd name="connsiteY0" fmla="*/ 6374535 h 6374535"/>
              <a:gd name="connsiteX1" fmla="*/ 3459520 w 5389868"/>
              <a:gd name="connsiteY1" fmla="*/ 6374535 h 6374535"/>
              <a:gd name="connsiteX2" fmla="*/ 3638761 w 5389868"/>
              <a:gd name="connsiteY2" fmla="*/ 6288190 h 6374535"/>
              <a:gd name="connsiteX3" fmla="*/ 5389868 w 5389868"/>
              <a:gd name="connsiteY3" fmla="*/ 3346018 h 6374535"/>
              <a:gd name="connsiteX4" fmla="*/ 2043850 w 5389868"/>
              <a:gd name="connsiteY4" fmla="*/ 0 h 6374535"/>
              <a:gd name="connsiteX5" fmla="*/ 139826 w 5389868"/>
              <a:gd name="connsiteY5" fmla="*/ 594192 h 6374535"/>
              <a:gd name="connsiteX6" fmla="*/ 0 w 5389868"/>
              <a:gd name="connsiteY6" fmla="*/ 700065 h 6374535"/>
              <a:gd name="connsiteX7" fmla="*/ 0 w 5389868"/>
              <a:gd name="connsiteY7" fmla="*/ 5991971 h 6374535"/>
              <a:gd name="connsiteX8" fmla="*/ 139827 w 5389868"/>
              <a:gd name="connsiteY8" fmla="*/ 6097845 h 6374535"/>
              <a:gd name="connsiteX9" fmla="*/ 378347 w 5389868"/>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9868" h="6374535">
                <a:moveTo>
                  <a:pt x="620377" y="6374535"/>
                </a:moveTo>
                <a:lnTo>
                  <a:pt x="3459520" y="6374535"/>
                </a:lnTo>
                <a:lnTo>
                  <a:pt x="3638761" y="6288190"/>
                </a:lnTo>
                <a:cubicBezTo>
                  <a:pt x="4681799" y="5721578"/>
                  <a:pt x="5389868" y="4616487"/>
                  <a:pt x="5389868" y="3346018"/>
                </a:cubicBezTo>
                <a:cubicBezTo>
                  <a:pt x="5389868" y="1498063"/>
                  <a:pt x="3891805" y="0"/>
                  <a:pt x="2043850" y="0"/>
                </a:cubicBezTo>
                <a:cubicBezTo>
                  <a:pt x="1336430" y="0"/>
                  <a:pt x="680285" y="219535"/>
                  <a:pt x="139826" y="594192"/>
                </a:cubicBezTo>
                <a:lnTo>
                  <a:pt x="0" y="700065"/>
                </a:lnTo>
                <a:lnTo>
                  <a:pt x="0" y="5991971"/>
                </a:lnTo>
                <a:lnTo>
                  <a:pt x="139827" y="6097845"/>
                </a:lnTo>
                <a:cubicBezTo>
                  <a:pt x="217035" y="6151367"/>
                  <a:pt x="296605" y="6201724"/>
                  <a:pt x="378347" y="624872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Tigrar (2020) | MovieZine">
            <a:extLst>
              <a:ext uri="{FF2B5EF4-FFF2-40B4-BE49-F238E27FC236}">
                <a16:creationId xmlns:a16="http://schemas.microsoft.com/office/drawing/2014/main" id="{2DF484E0-2DA9-41FA-8527-36AD15C069A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6769"/>
          <a:stretch/>
        </p:blipFill>
        <p:spPr bwMode="auto">
          <a:xfrm>
            <a:off x="20" y="10"/>
            <a:ext cx="5234499" cy="6210619"/>
          </a:xfrm>
          <a:custGeom>
            <a:avLst/>
            <a:gdLst/>
            <a:ahLst/>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563345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63BEAD-F844-484E-8FA3-1F90034BD40D}"/>
              </a:ext>
            </a:extLst>
          </p:cNvPr>
          <p:cNvSpPr>
            <a:spLocks noGrp="1"/>
          </p:cNvSpPr>
          <p:nvPr>
            <p:ph type="ctrTitle"/>
          </p:nvPr>
        </p:nvSpPr>
        <p:spPr>
          <a:xfrm>
            <a:off x="6072446" y="735129"/>
            <a:ext cx="5319433" cy="2076333"/>
          </a:xfrm>
        </p:spPr>
        <p:txBody>
          <a:bodyPr anchor="t">
            <a:noAutofit/>
          </a:bodyPr>
          <a:lstStyle/>
          <a:p>
            <a:pPr algn="l">
              <a:lnSpc>
                <a:spcPct val="107000"/>
              </a:lnSpc>
              <a:spcAft>
                <a:spcPts val="800"/>
              </a:spcAft>
            </a:pPr>
            <a:br>
              <a:rPr lang="sv-SE" sz="2000" dirty="0">
                <a:effectLst/>
                <a:latin typeface="Calibri" panose="020F0502020204030204" pitchFamily="34" charset="0"/>
                <a:ea typeface="Calibri" panose="020F0502020204030204" pitchFamily="34" charset="0"/>
                <a:cs typeface="Times New Roman" panose="02020603050405020304" pitchFamily="18" charset="0"/>
              </a:rPr>
            </a:br>
            <a:endParaRPr lang="sv-SE" sz="2000" dirty="0"/>
          </a:p>
        </p:txBody>
      </p:sp>
      <p:sp>
        <p:nvSpPr>
          <p:cNvPr id="71" name="Freeform: Shape 70">
            <a:extLst>
              <a:ext uri="{FF2B5EF4-FFF2-40B4-BE49-F238E27FC236}">
                <a16:creationId xmlns:a16="http://schemas.microsoft.com/office/drawing/2014/main" id="{2C6334C2-F73F-4B3B-A626-DD5F69DF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89868" cy="6374535"/>
          </a:xfrm>
          <a:custGeom>
            <a:avLst/>
            <a:gdLst>
              <a:gd name="connsiteX0" fmla="*/ 620377 w 5389868"/>
              <a:gd name="connsiteY0" fmla="*/ 6374535 h 6374535"/>
              <a:gd name="connsiteX1" fmla="*/ 3459520 w 5389868"/>
              <a:gd name="connsiteY1" fmla="*/ 6374535 h 6374535"/>
              <a:gd name="connsiteX2" fmla="*/ 3638761 w 5389868"/>
              <a:gd name="connsiteY2" fmla="*/ 6288190 h 6374535"/>
              <a:gd name="connsiteX3" fmla="*/ 5389868 w 5389868"/>
              <a:gd name="connsiteY3" fmla="*/ 3346018 h 6374535"/>
              <a:gd name="connsiteX4" fmla="*/ 2043850 w 5389868"/>
              <a:gd name="connsiteY4" fmla="*/ 0 h 6374535"/>
              <a:gd name="connsiteX5" fmla="*/ 139826 w 5389868"/>
              <a:gd name="connsiteY5" fmla="*/ 594192 h 6374535"/>
              <a:gd name="connsiteX6" fmla="*/ 0 w 5389868"/>
              <a:gd name="connsiteY6" fmla="*/ 700065 h 6374535"/>
              <a:gd name="connsiteX7" fmla="*/ 0 w 5389868"/>
              <a:gd name="connsiteY7" fmla="*/ 5991971 h 6374535"/>
              <a:gd name="connsiteX8" fmla="*/ 139827 w 5389868"/>
              <a:gd name="connsiteY8" fmla="*/ 6097845 h 6374535"/>
              <a:gd name="connsiteX9" fmla="*/ 378347 w 5389868"/>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9868" h="6374535">
                <a:moveTo>
                  <a:pt x="620377" y="6374535"/>
                </a:moveTo>
                <a:lnTo>
                  <a:pt x="3459520" y="6374535"/>
                </a:lnTo>
                <a:lnTo>
                  <a:pt x="3638761" y="6288190"/>
                </a:lnTo>
                <a:cubicBezTo>
                  <a:pt x="4681799" y="5721578"/>
                  <a:pt x="5389868" y="4616487"/>
                  <a:pt x="5389868" y="3346018"/>
                </a:cubicBezTo>
                <a:cubicBezTo>
                  <a:pt x="5389868" y="1498063"/>
                  <a:pt x="3891805" y="0"/>
                  <a:pt x="2043850" y="0"/>
                </a:cubicBezTo>
                <a:cubicBezTo>
                  <a:pt x="1336430" y="0"/>
                  <a:pt x="680285" y="219535"/>
                  <a:pt x="139826" y="594192"/>
                </a:cubicBezTo>
                <a:lnTo>
                  <a:pt x="0" y="700065"/>
                </a:lnTo>
                <a:lnTo>
                  <a:pt x="0" y="5991971"/>
                </a:lnTo>
                <a:lnTo>
                  <a:pt x="139827" y="6097845"/>
                </a:lnTo>
                <a:cubicBezTo>
                  <a:pt x="217035" y="6151367"/>
                  <a:pt x="296605" y="6201724"/>
                  <a:pt x="378347" y="624872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Tigrar (2020) | MovieZine">
            <a:extLst>
              <a:ext uri="{FF2B5EF4-FFF2-40B4-BE49-F238E27FC236}">
                <a16:creationId xmlns:a16="http://schemas.microsoft.com/office/drawing/2014/main" id="{2DF484E0-2DA9-41FA-8527-36AD15C069A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6769"/>
          <a:stretch/>
        </p:blipFill>
        <p:spPr bwMode="auto">
          <a:xfrm>
            <a:off x="20" y="10"/>
            <a:ext cx="5234499" cy="6210619"/>
          </a:xfrm>
          <a:custGeom>
            <a:avLst/>
            <a:gdLst/>
            <a:ahLst/>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a:noFill/>
          <a:extLst>
            <a:ext uri="{909E8E84-426E-40DD-AFC4-6F175D3DCCD1}">
              <a14:hiddenFill xmlns:a14="http://schemas.microsoft.com/office/drawing/2010/main">
                <a:solidFill>
                  <a:srgbClr val="FFFFFF"/>
                </a:solidFill>
              </a14:hiddenFill>
            </a:ext>
          </a:extLst>
        </p:spPr>
      </p:pic>
      <p:sp>
        <p:nvSpPr>
          <p:cNvPr id="6" name="textruta 5">
            <a:extLst>
              <a:ext uri="{FF2B5EF4-FFF2-40B4-BE49-F238E27FC236}">
                <a16:creationId xmlns:a16="http://schemas.microsoft.com/office/drawing/2014/main" id="{DD50E1C6-C536-4DBA-A4D3-EF63611BAF21}"/>
              </a:ext>
            </a:extLst>
          </p:cNvPr>
          <p:cNvSpPr txBox="1"/>
          <p:nvPr/>
        </p:nvSpPr>
        <p:spPr>
          <a:xfrm>
            <a:off x="5684162" y="1140553"/>
            <a:ext cx="6096000" cy="4093428"/>
          </a:xfrm>
          <a:prstGeom prst="rect">
            <a:avLst/>
          </a:prstGeom>
          <a:noFill/>
        </p:spPr>
        <p:txBody>
          <a:bodyPr wrap="square">
            <a:spAutoFit/>
          </a:bodyPr>
          <a:lstStyle/>
          <a:p>
            <a:r>
              <a:rPr lang="sv-SE" sz="2000" dirty="0">
                <a:effectLst/>
                <a:latin typeface="Calibri" panose="020F0502020204030204" pitchFamily="34" charset="0"/>
                <a:ea typeface="Calibri" panose="020F0502020204030204" pitchFamily="34" charset="0"/>
                <a:cs typeface="Times New Roman" panose="02020603050405020304" pitchFamily="18" charset="0"/>
              </a:rPr>
              <a:t>Kan ni känna igen er i Martins självdisciplinering och/ eller prestationsångest – i så fall på vilka sätt? </a:t>
            </a:r>
            <a:endParaRPr lang="sv-SE" sz="2000" dirty="0">
              <a:latin typeface="Calibri" panose="020F0502020204030204" pitchFamily="34" charset="0"/>
              <a:ea typeface="Calibri" panose="020F0502020204030204" pitchFamily="34" charset="0"/>
              <a:cs typeface="Times New Roman" panose="02020603050405020304" pitchFamily="18" charset="0"/>
            </a:endParaRPr>
          </a:p>
          <a:p>
            <a:endParaRPr lang="sv-SE" sz="2000" dirty="0">
              <a:effectLst/>
              <a:latin typeface="Calibri" panose="020F0502020204030204" pitchFamily="34" charset="0"/>
              <a:ea typeface="Calibri" panose="020F0502020204030204" pitchFamily="34" charset="0"/>
              <a:cs typeface="Times New Roman" panose="02020603050405020304" pitchFamily="18" charset="0"/>
            </a:endParaRPr>
          </a:p>
          <a:p>
            <a:r>
              <a:rPr lang="sv-SE" sz="2000" dirty="0">
                <a:effectLst/>
                <a:latin typeface="Calibri" panose="020F0502020204030204" pitchFamily="34" charset="0"/>
                <a:ea typeface="Calibri" panose="020F0502020204030204" pitchFamily="34" charset="0"/>
                <a:cs typeface="Times New Roman" panose="02020603050405020304" pitchFamily="18" charset="0"/>
              </a:rPr>
              <a:t>Var går gränsen mellan "bra/sund" självdisciplin och "dålig/osund" självdisciplin?</a:t>
            </a:r>
            <a:br>
              <a:rPr lang="sv-SE" sz="2000" dirty="0">
                <a:effectLst/>
                <a:latin typeface="Calibri" panose="020F0502020204030204" pitchFamily="34" charset="0"/>
                <a:ea typeface="Calibri" panose="020F0502020204030204" pitchFamily="34" charset="0"/>
                <a:cs typeface="Times New Roman" panose="02020603050405020304" pitchFamily="18" charset="0"/>
              </a:rPr>
            </a:br>
            <a:br>
              <a:rPr lang="sv-SE" sz="2000" dirty="0">
                <a:effectLst/>
                <a:latin typeface="Calibri" panose="020F0502020204030204" pitchFamily="34" charset="0"/>
                <a:ea typeface="Calibri" panose="020F0502020204030204" pitchFamily="34" charset="0"/>
                <a:cs typeface="Times New Roman" panose="02020603050405020304" pitchFamily="18" charset="0"/>
              </a:rPr>
            </a:br>
            <a:r>
              <a:rPr lang="sv-SE" sz="2000" dirty="0">
                <a:effectLst/>
                <a:latin typeface="Calibri" panose="020F0502020204030204" pitchFamily="34" charset="0"/>
                <a:ea typeface="Calibri" panose="020F0502020204030204" pitchFamily="34" charset="0"/>
                <a:cs typeface="Times New Roman" panose="02020603050405020304" pitchFamily="18" charset="0"/>
              </a:rPr>
              <a:t>Vad kan man göra för att lindra prestationsångest? Eller om man lider av ohälsa? Var kan man vända sig om man behöver hjälp?</a:t>
            </a:r>
            <a:endParaRPr lang="sv-SE" sz="2000" dirty="0">
              <a:latin typeface="Calibri" panose="020F0502020204030204" pitchFamily="34" charset="0"/>
              <a:ea typeface="Calibri" panose="020F0502020204030204" pitchFamily="34" charset="0"/>
              <a:cs typeface="Times New Roman" panose="02020603050405020304" pitchFamily="18" charset="0"/>
            </a:endParaRPr>
          </a:p>
          <a:p>
            <a:endParaRPr lang="sv-SE" sz="2000" dirty="0">
              <a:effectLst/>
              <a:latin typeface="Calibri" panose="020F0502020204030204" pitchFamily="34" charset="0"/>
              <a:ea typeface="Calibri" panose="020F0502020204030204" pitchFamily="34" charset="0"/>
              <a:cs typeface="Times New Roman" panose="02020603050405020304" pitchFamily="18" charset="0"/>
            </a:endParaRPr>
          </a:p>
          <a:p>
            <a:r>
              <a:rPr lang="sv-SE" sz="2000" dirty="0">
                <a:latin typeface="Calibri" panose="020F0502020204030204" pitchFamily="34" charset="0"/>
                <a:ea typeface="Calibri" panose="020F0502020204030204" pitchFamily="34" charset="0"/>
                <a:cs typeface="Times New Roman" panose="02020603050405020304" pitchFamily="18" charset="0"/>
              </a:rPr>
              <a:t>(</a:t>
            </a:r>
            <a:r>
              <a:rPr lang="sv-SE" sz="2000" dirty="0">
                <a:effectLst/>
                <a:latin typeface="Calibri" panose="020F0502020204030204" pitchFamily="34" charset="0"/>
                <a:ea typeface="Calibri" panose="020F0502020204030204" pitchFamily="34" charset="0"/>
                <a:cs typeface="Times New Roman" panose="02020603050405020304" pitchFamily="18" charset="0"/>
              </a:rPr>
              <a:t>Här bör vi lyfta den hjälp vi har inom skolan, men även den hjälp som finns inom idrottsrörelsen. Se länkar nedan/slutet)</a:t>
            </a:r>
            <a:endParaRPr lang="sv-SE" dirty="0"/>
          </a:p>
        </p:txBody>
      </p:sp>
    </p:spTree>
    <p:extLst>
      <p:ext uri="{BB962C8B-B14F-4D97-AF65-F5344CB8AC3E}">
        <p14:creationId xmlns:p14="http://schemas.microsoft.com/office/powerpoint/2010/main" val="2355418975"/>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63BEAD-F844-484E-8FA3-1F90034BD40D}"/>
              </a:ext>
            </a:extLst>
          </p:cNvPr>
          <p:cNvSpPr>
            <a:spLocks noGrp="1"/>
          </p:cNvSpPr>
          <p:nvPr>
            <p:ph type="ctrTitle"/>
          </p:nvPr>
        </p:nvSpPr>
        <p:spPr>
          <a:xfrm>
            <a:off x="5888691" y="719321"/>
            <a:ext cx="5976658" cy="1633968"/>
          </a:xfrm>
        </p:spPr>
        <p:txBody>
          <a:bodyPr anchor="t">
            <a:noAutofit/>
          </a:bodyPr>
          <a:lstStyle/>
          <a:p>
            <a:pPr algn="l">
              <a:lnSpc>
                <a:spcPct val="107000"/>
              </a:lnSpc>
              <a:spcAft>
                <a:spcPts val="800"/>
              </a:spcAft>
            </a:pPr>
            <a:r>
              <a:rPr lang="sv-SE" sz="2200" dirty="0">
                <a:effectLst/>
                <a:latin typeface="Calibri" panose="020F0502020204030204" pitchFamily="34" charset="0"/>
                <a:ea typeface="Calibri" panose="020F0502020204030204" pitchFamily="34" charset="0"/>
                <a:cs typeface="Times New Roman" panose="02020603050405020304" pitchFamily="18" charset="0"/>
              </a:rPr>
              <a:t>I både lagidrott och även i individuell idrott, tränar eller tävlar man tillsammans, för att utvecklas som individ eller som lag, att vinna tillsammans.</a:t>
            </a:r>
            <a:endParaRPr lang="sv-SE" sz="2200" dirty="0"/>
          </a:p>
        </p:txBody>
      </p:sp>
      <p:sp>
        <p:nvSpPr>
          <p:cNvPr id="71" name="Freeform: Shape 70">
            <a:extLst>
              <a:ext uri="{FF2B5EF4-FFF2-40B4-BE49-F238E27FC236}">
                <a16:creationId xmlns:a16="http://schemas.microsoft.com/office/drawing/2014/main" id="{2C6334C2-F73F-4B3B-A626-DD5F69DF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89868" cy="6374535"/>
          </a:xfrm>
          <a:custGeom>
            <a:avLst/>
            <a:gdLst>
              <a:gd name="connsiteX0" fmla="*/ 620377 w 5389868"/>
              <a:gd name="connsiteY0" fmla="*/ 6374535 h 6374535"/>
              <a:gd name="connsiteX1" fmla="*/ 3459520 w 5389868"/>
              <a:gd name="connsiteY1" fmla="*/ 6374535 h 6374535"/>
              <a:gd name="connsiteX2" fmla="*/ 3638761 w 5389868"/>
              <a:gd name="connsiteY2" fmla="*/ 6288190 h 6374535"/>
              <a:gd name="connsiteX3" fmla="*/ 5389868 w 5389868"/>
              <a:gd name="connsiteY3" fmla="*/ 3346018 h 6374535"/>
              <a:gd name="connsiteX4" fmla="*/ 2043850 w 5389868"/>
              <a:gd name="connsiteY4" fmla="*/ 0 h 6374535"/>
              <a:gd name="connsiteX5" fmla="*/ 139826 w 5389868"/>
              <a:gd name="connsiteY5" fmla="*/ 594192 h 6374535"/>
              <a:gd name="connsiteX6" fmla="*/ 0 w 5389868"/>
              <a:gd name="connsiteY6" fmla="*/ 700065 h 6374535"/>
              <a:gd name="connsiteX7" fmla="*/ 0 w 5389868"/>
              <a:gd name="connsiteY7" fmla="*/ 5991971 h 6374535"/>
              <a:gd name="connsiteX8" fmla="*/ 139827 w 5389868"/>
              <a:gd name="connsiteY8" fmla="*/ 6097845 h 6374535"/>
              <a:gd name="connsiteX9" fmla="*/ 378347 w 5389868"/>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9868" h="6374535">
                <a:moveTo>
                  <a:pt x="620377" y="6374535"/>
                </a:moveTo>
                <a:lnTo>
                  <a:pt x="3459520" y="6374535"/>
                </a:lnTo>
                <a:lnTo>
                  <a:pt x="3638761" y="6288190"/>
                </a:lnTo>
                <a:cubicBezTo>
                  <a:pt x="4681799" y="5721578"/>
                  <a:pt x="5389868" y="4616487"/>
                  <a:pt x="5389868" y="3346018"/>
                </a:cubicBezTo>
                <a:cubicBezTo>
                  <a:pt x="5389868" y="1498063"/>
                  <a:pt x="3891805" y="0"/>
                  <a:pt x="2043850" y="0"/>
                </a:cubicBezTo>
                <a:cubicBezTo>
                  <a:pt x="1336430" y="0"/>
                  <a:pt x="680285" y="219535"/>
                  <a:pt x="139826" y="594192"/>
                </a:cubicBezTo>
                <a:lnTo>
                  <a:pt x="0" y="700065"/>
                </a:lnTo>
                <a:lnTo>
                  <a:pt x="0" y="5991971"/>
                </a:lnTo>
                <a:lnTo>
                  <a:pt x="139827" y="6097845"/>
                </a:lnTo>
                <a:cubicBezTo>
                  <a:pt x="217035" y="6151367"/>
                  <a:pt x="296605" y="6201724"/>
                  <a:pt x="378347" y="624872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Tigrar (2020) | MovieZine">
            <a:extLst>
              <a:ext uri="{FF2B5EF4-FFF2-40B4-BE49-F238E27FC236}">
                <a16:creationId xmlns:a16="http://schemas.microsoft.com/office/drawing/2014/main" id="{2DF484E0-2DA9-41FA-8527-36AD15C069A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6769"/>
          <a:stretch/>
        </p:blipFill>
        <p:spPr bwMode="auto">
          <a:xfrm>
            <a:off x="20" y="10"/>
            <a:ext cx="5234499" cy="6210619"/>
          </a:xfrm>
          <a:custGeom>
            <a:avLst/>
            <a:gdLst/>
            <a:ahLst/>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a:noFill/>
          <a:extLst>
            <a:ext uri="{909E8E84-426E-40DD-AFC4-6F175D3DCCD1}">
              <a14:hiddenFill xmlns:a14="http://schemas.microsoft.com/office/drawing/2010/main">
                <a:solidFill>
                  <a:srgbClr val="FFFFFF"/>
                </a:solidFill>
              </a14:hiddenFill>
            </a:ext>
          </a:extLst>
        </p:spPr>
      </p:pic>
      <p:sp>
        <p:nvSpPr>
          <p:cNvPr id="6" name="textruta 5">
            <a:extLst>
              <a:ext uri="{FF2B5EF4-FFF2-40B4-BE49-F238E27FC236}">
                <a16:creationId xmlns:a16="http://schemas.microsoft.com/office/drawing/2014/main" id="{9BFC0CC4-401E-4DC4-9AAE-39B711394E77}"/>
              </a:ext>
            </a:extLst>
          </p:cNvPr>
          <p:cNvSpPr txBox="1"/>
          <p:nvPr/>
        </p:nvSpPr>
        <p:spPr>
          <a:xfrm>
            <a:off x="5888691" y="2413337"/>
            <a:ext cx="6096000" cy="2031325"/>
          </a:xfrm>
          <a:prstGeom prst="rect">
            <a:avLst/>
          </a:prstGeom>
          <a:noFill/>
        </p:spPr>
        <p:txBody>
          <a:bodyPr wrap="square">
            <a:spAutoFit/>
          </a:bodyPr>
          <a:lstStyle/>
          <a:p>
            <a:r>
              <a:rPr lang="sv-SE" sz="1400" dirty="0"/>
              <a:t>”Vi strävar tillsammans och utvecklas mot höjder vi inte trodde var möjliga, där tävling är ett naturligt element som inspiration till fortsatt utveckling och framtida mål.” </a:t>
            </a:r>
          </a:p>
          <a:p>
            <a:endParaRPr lang="sv-SE" sz="1400" dirty="0"/>
          </a:p>
          <a:p>
            <a:r>
              <a:rPr lang="sv-SE" sz="1400" dirty="0"/>
              <a:t>”</a:t>
            </a:r>
            <a:r>
              <a:rPr lang="sv-SE" sz="1400" b="0" i="0" dirty="0">
                <a:effectLst/>
              </a:rPr>
              <a:t> Inom idrottsrörelsen råder nolltolerans mot all form av mobbning, trakasserier, hot, våld och övergrepp. Alla – både barn, ungdomar och vuxna – ska kunna idrotta utan att riskera att utsättas för detta. ”</a:t>
            </a:r>
          </a:p>
          <a:p>
            <a:endParaRPr lang="sv-SE" sz="1400" dirty="0"/>
          </a:p>
          <a:p>
            <a:r>
              <a:rPr lang="sv-SE" sz="1400" dirty="0"/>
              <a:t>Ur Idrotten vill </a:t>
            </a:r>
          </a:p>
        </p:txBody>
      </p:sp>
      <p:sp>
        <p:nvSpPr>
          <p:cNvPr id="8" name="textruta 7">
            <a:extLst>
              <a:ext uri="{FF2B5EF4-FFF2-40B4-BE49-F238E27FC236}">
                <a16:creationId xmlns:a16="http://schemas.microsoft.com/office/drawing/2014/main" id="{D1A771C6-C473-4497-854C-239C51A6A59F}"/>
              </a:ext>
            </a:extLst>
          </p:cNvPr>
          <p:cNvSpPr txBox="1"/>
          <p:nvPr/>
        </p:nvSpPr>
        <p:spPr>
          <a:xfrm>
            <a:off x="5888691" y="4764079"/>
            <a:ext cx="6096000" cy="1446550"/>
          </a:xfrm>
          <a:prstGeom prst="rect">
            <a:avLst/>
          </a:prstGeom>
          <a:noFill/>
        </p:spPr>
        <p:txBody>
          <a:bodyPr wrap="square">
            <a:spAutoFit/>
          </a:bodyPr>
          <a:lstStyle/>
          <a:p>
            <a:pPr algn="l"/>
            <a:r>
              <a:rPr lang="sv-SE" sz="2200" b="0" i="0" dirty="0">
                <a:effectLst/>
              </a:rPr>
              <a:t>Trots idrottens intentioner och arbet</a:t>
            </a:r>
            <a:r>
              <a:rPr lang="sv-SE" sz="2200" dirty="0"/>
              <a:t>e </a:t>
            </a:r>
            <a:r>
              <a:rPr lang="sv-SE" sz="2200" b="0" i="0" dirty="0">
                <a:effectLst/>
              </a:rPr>
              <a:t>mot nolltolerans kommer det då och då fram att inom idrottsrörelsen förekommer det mobbing, trakasserier, kränkningar och pennalism.</a:t>
            </a:r>
          </a:p>
        </p:txBody>
      </p:sp>
    </p:spTree>
    <p:extLst>
      <p:ext uri="{BB962C8B-B14F-4D97-AF65-F5344CB8AC3E}">
        <p14:creationId xmlns:p14="http://schemas.microsoft.com/office/powerpoint/2010/main" val="2716985957"/>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63BEAD-F844-484E-8FA3-1F90034BD40D}"/>
              </a:ext>
            </a:extLst>
          </p:cNvPr>
          <p:cNvSpPr>
            <a:spLocks noGrp="1"/>
          </p:cNvSpPr>
          <p:nvPr>
            <p:ph type="ctrTitle"/>
          </p:nvPr>
        </p:nvSpPr>
        <p:spPr>
          <a:xfrm>
            <a:off x="6096000" y="1136766"/>
            <a:ext cx="5319433" cy="4926409"/>
          </a:xfrm>
        </p:spPr>
        <p:txBody>
          <a:bodyPr anchor="t">
            <a:normAutofit/>
          </a:bodyPr>
          <a:lstStyle/>
          <a:p>
            <a:pPr algn="l">
              <a:lnSpc>
                <a:spcPct val="107000"/>
              </a:lnSpc>
              <a:spcAft>
                <a:spcPts val="800"/>
              </a:spcAft>
            </a:pPr>
            <a:r>
              <a:rPr lang="sv-SE" sz="2200" dirty="0">
                <a:effectLst/>
                <a:latin typeface="Calibri" panose="020F0502020204030204" pitchFamily="34" charset="0"/>
                <a:ea typeface="Calibri" panose="020F0502020204030204" pitchFamily="34" charset="0"/>
                <a:cs typeface="Times New Roman" panose="02020603050405020304" pitchFamily="18" charset="0"/>
              </a:rPr>
              <a:t>Finns det någon form av laganda och kamratskap i Martins lag? Om ja: när och hur tar den sig uttryck? Om nej: hur märks det? </a:t>
            </a:r>
            <a:br>
              <a:rPr lang="sv-SE" sz="2200" dirty="0">
                <a:effectLst/>
                <a:latin typeface="Calibri" panose="020F0502020204030204" pitchFamily="34" charset="0"/>
                <a:ea typeface="Calibri" panose="020F0502020204030204" pitchFamily="34" charset="0"/>
                <a:cs typeface="Times New Roman" panose="02020603050405020304" pitchFamily="18" charset="0"/>
              </a:rPr>
            </a:br>
            <a:br>
              <a:rPr lang="sv-SE" sz="2200" dirty="0">
                <a:latin typeface="Calibri" panose="020F0502020204030204" pitchFamily="34" charset="0"/>
                <a:ea typeface="Calibri" panose="020F0502020204030204" pitchFamily="34" charset="0"/>
                <a:cs typeface="Times New Roman" panose="02020603050405020304" pitchFamily="18" charset="0"/>
              </a:rPr>
            </a:br>
            <a:r>
              <a:rPr lang="sv-SE" sz="2200" dirty="0">
                <a:effectLst/>
                <a:latin typeface="Calibri" panose="020F0502020204030204" pitchFamily="34" charset="0"/>
                <a:ea typeface="Calibri" panose="020F0502020204030204" pitchFamily="34" charset="0"/>
                <a:cs typeface="Times New Roman" panose="02020603050405020304" pitchFamily="18" charset="0"/>
              </a:rPr>
              <a:t>Ryan menar att "varje match är en audition" – vad menar han med det? Hur påverkar det relationerna mellan spelarna? Är det något du själv känner igen dig i? </a:t>
            </a:r>
            <a:br>
              <a:rPr lang="sv-SE" sz="2200" dirty="0">
                <a:effectLst/>
                <a:latin typeface="Calibri" panose="020F0502020204030204" pitchFamily="34" charset="0"/>
                <a:ea typeface="Calibri" panose="020F0502020204030204" pitchFamily="34" charset="0"/>
                <a:cs typeface="Times New Roman" panose="02020603050405020304" pitchFamily="18" charset="0"/>
              </a:rPr>
            </a:br>
            <a:br>
              <a:rPr lang="sv-SE" sz="2200" dirty="0">
                <a:effectLst/>
                <a:latin typeface="Calibri" panose="020F0502020204030204" pitchFamily="34" charset="0"/>
                <a:ea typeface="Calibri" panose="020F0502020204030204" pitchFamily="34" charset="0"/>
                <a:cs typeface="Times New Roman" panose="02020603050405020304" pitchFamily="18" charset="0"/>
              </a:rPr>
            </a:br>
            <a:r>
              <a:rPr lang="sv-SE" sz="2200" dirty="0">
                <a:effectLst/>
                <a:latin typeface="Calibri" panose="020F0502020204030204" pitchFamily="34" charset="0"/>
                <a:ea typeface="Calibri" panose="020F0502020204030204" pitchFamily="34" charset="0"/>
                <a:cs typeface="Times New Roman" panose="02020603050405020304" pitchFamily="18" charset="0"/>
              </a:rPr>
              <a:t>Varför ingriper (nästan) ingen när Martin blir mobbad av sina </a:t>
            </a:r>
            <a:r>
              <a:rPr lang="sv-SE" sz="2200" dirty="0" err="1">
                <a:effectLst/>
                <a:latin typeface="Calibri" panose="020F0502020204030204" pitchFamily="34" charset="0"/>
                <a:ea typeface="Calibri" panose="020F0502020204030204" pitchFamily="34" charset="0"/>
                <a:cs typeface="Times New Roman" panose="02020603050405020304" pitchFamily="18" charset="0"/>
              </a:rPr>
              <a:t>lag"kamrater</a:t>
            </a:r>
            <a:r>
              <a:rPr lang="sv-SE" sz="2200" dirty="0">
                <a:effectLst/>
                <a:latin typeface="Calibri" panose="020F0502020204030204" pitchFamily="34" charset="0"/>
                <a:ea typeface="Calibri" panose="020F0502020204030204" pitchFamily="34" charset="0"/>
                <a:cs typeface="Times New Roman" panose="02020603050405020304" pitchFamily="18" charset="0"/>
              </a:rPr>
              <a:t>"? Är de rädda? Fega? Vad har att förlora på att säga ifrån? Hade ni agerat annorlunda, tror ni? </a:t>
            </a:r>
            <a:endParaRPr lang="sv-SE" sz="4800" i="1" dirty="0"/>
          </a:p>
        </p:txBody>
      </p:sp>
      <p:sp>
        <p:nvSpPr>
          <p:cNvPr id="71" name="Freeform: Shape 70">
            <a:extLst>
              <a:ext uri="{FF2B5EF4-FFF2-40B4-BE49-F238E27FC236}">
                <a16:creationId xmlns:a16="http://schemas.microsoft.com/office/drawing/2014/main" id="{2C6334C2-F73F-4B3B-A626-DD5F69DF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89868" cy="6374535"/>
          </a:xfrm>
          <a:custGeom>
            <a:avLst/>
            <a:gdLst>
              <a:gd name="connsiteX0" fmla="*/ 620377 w 5389868"/>
              <a:gd name="connsiteY0" fmla="*/ 6374535 h 6374535"/>
              <a:gd name="connsiteX1" fmla="*/ 3459520 w 5389868"/>
              <a:gd name="connsiteY1" fmla="*/ 6374535 h 6374535"/>
              <a:gd name="connsiteX2" fmla="*/ 3638761 w 5389868"/>
              <a:gd name="connsiteY2" fmla="*/ 6288190 h 6374535"/>
              <a:gd name="connsiteX3" fmla="*/ 5389868 w 5389868"/>
              <a:gd name="connsiteY3" fmla="*/ 3346018 h 6374535"/>
              <a:gd name="connsiteX4" fmla="*/ 2043850 w 5389868"/>
              <a:gd name="connsiteY4" fmla="*/ 0 h 6374535"/>
              <a:gd name="connsiteX5" fmla="*/ 139826 w 5389868"/>
              <a:gd name="connsiteY5" fmla="*/ 594192 h 6374535"/>
              <a:gd name="connsiteX6" fmla="*/ 0 w 5389868"/>
              <a:gd name="connsiteY6" fmla="*/ 700065 h 6374535"/>
              <a:gd name="connsiteX7" fmla="*/ 0 w 5389868"/>
              <a:gd name="connsiteY7" fmla="*/ 5991971 h 6374535"/>
              <a:gd name="connsiteX8" fmla="*/ 139827 w 5389868"/>
              <a:gd name="connsiteY8" fmla="*/ 6097845 h 6374535"/>
              <a:gd name="connsiteX9" fmla="*/ 378347 w 5389868"/>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9868" h="6374535">
                <a:moveTo>
                  <a:pt x="620377" y="6374535"/>
                </a:moveTo>
                <a:lnTo>
                  <a:pt x="3459520" y="6374535"/>
                </a:lnTo>
                <a:lnTo>
                  <a:pt x="3638761" y="6288190"/>
                </a:lnTo>
                <a:cubicBezTo>
                  <a:pt x="4681799" y="5721578"/>
                  <a:pt x="5389868" y="4616487"/>
                  <a:pt x="5389868" y="3346018"/>
                </a:cubicBezTo>
                <a:cubicBezTo>
                  <a:pt x="5389868" y="1498063"/>
                  <a:pt x="3891805" y="0"/>
                  <a:pt x="2043850" y="0"/>
                </a:cubicBezTo>
                <a:cubicBezTo>
                  <a:pt x="1336430" y="0"/>
                  <a:pt x="680285" y="219535"/>
                  <a:pt x="139826" y="594192"/>
                </a:cubicBezTo>
                <a:lnTo>
                  <a:pt x="0" y="700065"/>
                </a:lnTo>
                <a:lnTo>
                  <a:pt x="0" y="5991971"/>
                </a:lnTo>
                <a:lnTo>
                  <a:pt x="139827" y="6097845"/>
                </a:lnTo>
                <a:cubicBezTo>
                  <a:pt x="217035" y="6151367"/>
                  <a:pt x="296605" y="6201724"/>
                  <a:pt x="378347" y="624872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Tigrar (2020) | MovieZine">
            <a:extLst>
              <a:ext uri="{FF2B5EF4-FFF2-40B4-BE49-F238E27FC236}">
                <a16:creationId xmlns:a16="http://schemas.microsoft.com/office/drawing/2014/main" id="{2DF484E0-2DA9-41FA-8527-36AD15C069A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6769"/>
          <a:stretch/>
        </p:blipFill>
        <p:spPr bwMode="auto">
          <a:xfrm>
            <a:off x="20" y="10"/>
            <a:ext cx="5234499" cy="6210619"/>
          </a:xfrm>
          <a:custGeom>
            <a:avLst/>
            <a:gdLst/>
            <a:ahLst/>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1340221"/>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63BEAD-F844-484E-8FA3-1F90034BD40D}"/>
              </a:ext>
            </a:extLst>
          </p:cNvPr>
          <p:cNvSpPr>
            <a:spLocks noGrp="1"/>
          </p:cNvSpPr>
          <p:nvPr>
            <p:ph type="ctrTitle"/>
          </p:nvPr>
        </p:nvSpPr>
        <p:spPr>
          <a:xfrm>
            <a:off x="6096000" y="1028986"/>
            <a:ext cx="5319433" cy="5006054"/>
          </a:xfrm>
        </p:spPr>
        <p:txBody>
          <a:bodyPr anchor="t">
            <a:noAutofit/>
          </a:bodyPr>
          <a:lstStyle/>
          <a:p>
            <a:pPr algn="l">
              <a:lnSpc>
                <a:spcPct val="107000"/>
              </a:lnSpc>
              <a:spcAft>
                <a:spcPts val="800"/>
              </a:spcAft>
            </a:pPr>
            <a:r>
              <a:rPr lang="sv-SE" sz="2000" b="1" dirty="0">
                <a:effectLst/>
                <a:latin typeface="Calibri" panose="020F0502020204030204" pitchFamily="34" charset="0"/>
                <a:ea typeface="Calibri" panose="020F0502020204030204" pitchFamily="34" charset="0"/>
                <a:cs typeface="Times New Roman" panose="02020603050405020304" pitchFamily="18" charset="0"/>
              </a:rPr>
              <a:t>Martin flyttar ensam till Milano, men har flera vuxna runtomkring sig, såsom lagchefen, tränaren och husvärden.</a:t>
            </a:r>
            <a:br>
              <a:rPr lang="sv-SE" sz="2000" dirty="0">
                <a:effectLst/>
                <a:latin typeface="Calibri" panose="020F0502020204030204" pitchFamily="34" charset="0"/>
                <a:ea typeface="Calibri" panose="020F0502020204030204" pitchFamily="34" charset="0"/>
                <a:cs typeface="Times New Roman" panose="02020603050405020304" pitchFamily="18" charset="0"/>
              </a:rPr>
            </a:br>
            <a:br>
              <a:rPr lang="sv-SE" sz="2000" dirty="0">
                <a:effectLst/>
                <a:latin typeface="Calibri" panose="020F0502020204030204" pitchFamily="34" charset="0"/>
                <a:ea typeface="Calibri" panose="020F0502020204030204" pitchFamily="34" charset="0"/>
                <a:cs typeface="Times New Roman" panose="02020603050405020304" pitchFamily="18" charset="0"/>
              </a:rPr>
            </a:br>
            <a:r>
              <a:rPr lang="sv-SE" sz="2000" dirty="0">
                <a:effectLst/>
                <a:latin typeface="Calibri" panose="020F0502020204030204" pitchFamily="34" charset="0"/>
                <a:ea typeface="Calibri" panose="020F0502020204030204" pitchFamily="34" charset="0"/>
                <a:cs typeface="Times New Roman" panose="02020603050405020304" pitchFamily="18" charset="0"/>
              </a:rPr>
              <a:t>Varför, tror ni, berättar han inte för sin chef eller tränare hur han egentligen mår? Varför ber han dem inte om hjälp? </a:t>
            </a:r>
            <a:br>
              <a:rPr lang="sv-SE" sz="2000" dirty="0">
                <a:effectLst/>
                <a:latin typeface="Calibri" panose="020F0502020204030204" pitchFamily="34" charset="0"/>
                <a:ea typeface="Calibri" panose="020F0502020204030204" pitchFamily="34" charset="0"/>
                <a:cs typeface="Times New Roman" panose="02020603050405020304" pitchFamily="18" charset="0"/>
              </a:rPr>
            </a:br>
            <a:br>
              <a:rPr lang="sv-SE" sz="2000" dirty="0">
                <a:effectLst/>
                <a:latin typeface="Calibri" panose="020F0502020204030204" pitchFamily="34" charset="0"/>
                <a:ea typeface="Calibri" panose="020F0502020204030204" pitchFamily="34" charset="0"/>
                <a:cs typeface="Times New Roman" panose="02020603050405020304" pitchFamily="18" charset="0"/>
              </a:rPr>
            </a:br>
            <a:r>
              <a:rPr lang="sv-SE" sz="2000" dirty="0">
                <a:effectLst/>
                <a:latin typeface="Calibri" panose="020F0502020204030204" pitchFamily="34" charset="0"/>
                <a:ea typeface="Calibri" panose="020F0502020204030204" pitchFamily="34" charset="0"/>
                <a:cs typeface="Times New Roman" panose="02020603050405020304" pitchFamily="18" charset="0"/>
              </a:rPr>
              <a:t>Och varför ljuger han även för sin mamma när de pratar i telefon? Varför låtsas han att allt är bra?  </a:t>
            </a:r>
            <a:br>
              <a:rPr lang="sv-SE" sz="2000" dirty="0">
                <a:effectLst/>
                <a:latin typeface="Calibri" panose="020F0502020204030204" pitchFamily="34" charset="0"/>
                <a:ea typeface="Calibri" panose="020F0502020204030204" pitchFamily="34" charset="0"/>
                <a:cs typeface="Times New Roman" panose="02020603050405020304" pitchFamily="18" charset="0"/>
              </a:rPr>
            </a:br>
            <a:br>
              <a:rPr lang="sv-SE" sz="2000" dirty="0">
                <a:effectLst/>
                <a:latin typeface="Calibri" panose="020F0502020204030204" pitchFamily="34" charset="0"/>
                <a:ea typeface="Calibri" panose="020F0502020204030204" pitchFamily="34" charset="0"/>
                <a:cs typeface="Times New Roman" panose="02020603050405020304" pitchFamily="18" charset="0"/>
              </a:rPr>
            </a:br>
            <a:r>
              <a:rPr lang="sv-SE" sz="2000" dirty="0">
                <a:effectLst/>
                <a:latin typeface="Calibri" panose="020F0502020204030204" pitchFamily="34" charset="0"/>
                <a:ea typeface="Calibri" panose="020F0502020204030204" pitchFamily="34" charset="0"/>
                <a:cs typeface="Times New Roman" panose="02020603050405020304" pitchFamily="18" charset="0"/>
              </a:rPr>
              <a:t>Vad borde de vuxna runtom Martin göra, tycker ni? Tror ni att de anar att han mår dåligt och hur borde de i så fall hjälpa honom? Hur?</a:t>
            </a:r>
            <a:endParaRPr lang="sv-SE" sz="2000" dirty="0"/>
          </a:p>
        </p:txBody>
      </p:sp>
      <p:sp>
        <p:nvSpPr>
          <p:cNvPr id="71" name="Freeform: Shape 70">
            <a:extLst>
              <a:ext uri="{FF2B5EF4-FFF2-40B4-BE49-F238E27FC236}">
                <a16:creationId xmlns:a16="http://schemas.microsoft.com/office/drawing/2014/main" id="{2C6334C2-F73F-4B3B-A626-DD5F69DF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89868" cy="6374535"/>
          </a:xfrm>
          <a:custGeom>
            <a:avLst/>
            <a:gdLst>
              <a:gd name="connsiteX0" fmla="*/ 620377 w 5389868"/>
              <a:gd name="connsiteY0" fmla="*/ 6374535 h 6374535"/>
              <a:gd name="connsiteX1" fmla="*/ 3459520 w 5389868"/>
              <a:gd name="connsiteY1" fmla="*/ 6374535 h 6374535"/>
              <a:gd name="connsiteX2" fmla="*/ 3638761 w 5389868"/>
              <a:gd name="connsiteY2" fmla="*/ 6288190 h 6374535"/>
              <a:gd name="connsiteX3" fmla="*/ 5389868 w 5389868"/>
              <a:gd name="connsiteY3" fmla="*/ 3346018 h 6374535"/>
              <a:gd name="connsiteX4" fmla="*/ 2043850 w 5389868"/>
              <a:gd name="connsiteY4" fmla="*/ 0 h 6374535"/>
              <a:gd name="connsiteX5" fmla="*/ 139826 w 5389868"/>
              <a:gd name="connsiteY5" fmla="*/ 594192 h 6374535"/>
              <a:gd name="connsiteX6" fmla="*/ 0 w 5389868"/>
              <a:gd name="connsiteY6" fmla="*/ 700065 h 6374535"/>
              <a:gd name="connsiteX7" fmla="*/ 0 w 5389868"/>
              <a:gd name="connsiteY7" fmla="*/ 5991971 h 6374535"/>
              <a:gd name="connsiteX8" fmla="*/ 139827 w 5389868"/>
              <a:gd name="connsiteY8" fmla="*/ 6097845 h 6374535"/>
              <a:gd name="connsiteX9" fmla="*/ 378347 w 5389868"/>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9868" h="6374535">
                <a:moveTo>
                  <a:pt x="620377" y="6374535"/>
                </a:moveTo>
                <a:lnTo>
                  <a:pt x="3459520" y="6374535"/>
                </a:lnTo>
                <a:lnTo>
                  <a:pt x="3638761" y="6288190"/>
                </a:lnTo>
                <a:cubicBezTo>
                  <a:pt x="4681799" y="5721578"/>
                  <a:pt x="5389868" y="4616487"/>
                  <a:pt x="5389868" y="3346018"/>
                </a:cubicBezTo>
                <a:cubicBezTo>
                  <a:pt x="5389868" y="1498063"/>
                  <a:pt x="3891805" y="0"/>
                  <a:pt x="2043850" y="0"/>
                </a:cubicBezTo>
                <a:cubicBezTo>
                  <a:pt x="1336430" y="0"/>
                  <a:pt x="680285" y="219535"/>
                  <a:pt x="139826" y="594192"/>
                </a:cubicBezTo>
                <a:lnTo>
                  <a:pt x="0" y="700065"/>
                </a:lnTo>
                <a:lnTo>
                  <a:pt x="0" y="5991971"/>
                </a:lnTo>
                <a:lnTo>
                  <a:pt x="139827" y="6097845"/>
                </a:lnTo>
                <a:cubicBezTo>
                  <a:pt x="217035" y="6151367"/>
                  <a:pt x="296605" y="6201724"/>
                  <a:pt x="378347" y="624872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Tigrar (2020) | MovieZine">
            <a:extLst>
              <a:ext uri="{FF2B5EF4-FFF2-40B4-BE49-F238E27FC236}">
                <a16:creationId xmlns:a16="http://schemas.microsoft.com/office/drawing/2014/main" id="{2DF484E0-2DA9-41FA-8527-36AD15C069A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6769"/>
          <a:stretch/>
        </p:blipFill>
        <p:spPr bwMode="auto">
          <a:xfrm>
            <a:off x="20" y="10"/>
            <a:ext cx="5234499" cy="6210619"/>
          </a:xfrm>
          <a:custGeom>
            <a:avLst/>
            <a:gdLst/>
            <a:ahLst/>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0038597"/>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d3b4cf3a-ca77-4a02-aefa-f4398591468f}" enabled="0" method="" siteId="{d3b4cf3a-ca77-4a02-aefa-f4398591468f}" removed="1"/>
</clbl:labelList>
</file>

<file path=docProps/app.xml><?xml version="1.0" encoding="utf-8"?>
<Properties xmlns="http://schemas.openxmlformats.org/officeDocument/2006/extended-properties" xmlns:vt="http://schemas.openxmlformats.org/officeDocument/2006/docPropsVTypes">
  <TotalTime>11836</TotalTime>
  <Words>1139</Words>
  <Application>Microsoft Macintosh PowerPoint</Application>
  <PresentationFormat>Bredbild</PresentationFormat>
  <Paragraphs>57</Paragraphs>
  <Slides>12</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12</vt:i4>
      </vt:variant>
    </vt:vector>
  </HeadingPairs>
  <TitlesOfParts>
    <vt:vector size="17" baseType="lpstr">
      <vt:lpstr>Arial</vt:lpstr>
      <vt:lpstr>Calibri</vt:lpstr>
      <vt:lpstr>Calibri Light</vt:lpstr>
      <vt:lpstr>Open Sans</vt:lpstr>
      <vt:lpstr>Office-tema</vt:lpstr>
      <vt:lpstr>Det här är en presentation av Camilla Göransson, lärare på Idrottsprogrammet vid Jämtlands gymnasium.  Den är tänkt som ett stöd för dig i ditt arbete mot psykisk ohälsa bland dina elever. </vt:lpstr>
      <vt:lpstr>”Cirka 30 procent av svenska elitidrottare har upplevt psykisk ohälsa under karriären, visar ny forskning.   Elitidrottare lider sannolikt av psykisk ohälsa i samma eller något högre grad än normalbefolkningen. De som drabbas lider ofta i det tysta och avstår dessutom från söka hjälp för sina problem.”  https://www.idrottsforskning.se/elitens-osynliga-ohalsa/</vt:lpstr>
      <vt:lpstr>Proffsfotbollen, liksom de flesta idrottsgrenar på hög nivå, ställer höga krav på sina unga utövare och Martin Bengtssons historia är extrem, men långtifrån unik. Pressen kommer utifrån, från medier, lagchefer, tränare, föräldrar och lagkamrater. Men den kommer ofta även inifrån, i form av orimliga krav på att aldrig vara nöjd, alltid prestera ännu bättre. I värsta fall förvandlas en älskad idrott från passion till besatthet. Tidigt i filmen framgår det att Martin ständigt pressar sig själv för att bli en bättre fotbollsspelare.</vt:lpstr>
      <vt:lpstr>PowerPoint-presentation</vt:lpstr>
      <vt:lpstr>Idrottsvärlden är ofta väldigt målinriktad, vilket kan få många unga utövare att må dåligt. Men även andra delar av livet, såsom skola och arbete, kräver prestation och självdisciplin. Det är ju inte något negativt i sig men det kan gå till överdrift och leda till att man aldrig är nöjd med sig själv, är onödigt självkritisk och får återkommande eller ständig prestationsångest. </vt:lpstr>
      <vt:lpstr> </vt:lpstr>
      <vt:lpstr>I både lagidrott och även i individuell idrott, tränar eller tävlar man tillsammans, för att utvecklas som individ eller som lag, att vinna tillsammans.</vt:lpstr>
      <vt:lpstr>Finns det någon form av laganda och kamratskap i Martins lag? Om ja: när och hur tar den sig uttryck? Om nej: hur märks det?   Ryan menar att "varje match är en audition" – vad menar han med det? Hur påverkar det relationerna mellan spelarna? Är det något du själv känner igen dig i?   Varför ingriper (nästan) ingen när Martin blir mobbad av sina lag"kamrater"? Är de rädda? Fega? Vad har att förlora på att säga ifrån? Hade ni agerat annorlunda, tror ni? </vt:lpstr>
      <vt:lpstr>Martin flyttar ensam till Milano, men har flera vuxna runtomkring sig, såsom lagchefen, tränaren och husvärden.  Varför, tror ni, berättar han inte för sin chef eller tränare hur han egentligen mår? Varför ber han dem inte om hjälp?   Och varför ljuger han även för sin mamma när de pratar i telefon? Varför låtsas han att allt är bra?    Vad borde de vuxna runtom Martin göra, tycker ni? Tror ni att de anar att han mår dåligt och hur borde de i så fall hjälpa honom? Hur?</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”Cirka 30 procent av svenska elitidrottare har upplevt psykisk ohälsa under karriären, visar ny forskning.   Elitidrottare lider sannolikt av psykisk ohälsa i samma eller något högre grad än normalbefolkningen. De som drabbas lider ofta i det tysta och avstår dessutom från söka hjälp för sina problem.”  https://www.idrottsforskning.se/elitens-osynliga-ohalsa/</dc:title>
  <dc:creator>Camilla Göransson</dc:creator>
  <cp:lastModifiedBy>Joakim Wassberg</cp:lastModifiedBy>
  <cp:revision>3</cp:revision>
  <dcterms:created xsi:type="dcterms:W3CDTF">2021-11-15T17:50:38Z</dcterms:created>
  <dcterms:modified xsi:type="dcterms:W3CDTF">2021-11-25T07:18:27Z</dcterms:modified>
</cp:coreProperties>
</file>